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56"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notesViewPr>
    <p:cSldViewPr snapToGrid="0">
      <p:cViewPr varScale="1">
        <p:scale>
          <a:sx n="82" d="100"/>
          <a:sy n="82"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Adams" userId="8cde51bd-90ad-4092-a18e-a7a0a242ba20" providerId="ADAL" clId="{4D8ECC4F-E6FB-4A3B-BFEE-665449272F5E}"/>
    <pc:docChg chg="modSld">
      <pc:chgData name="Penny Adams" userId="8cde51bd-90ad-4092-a18e-a7a0a242ba20" providerId="ADAL" clId="{4D8ECC4F-E6FB-4A3B-BFEE-665449272F5E}" dt="2026-01-28T17:40:34.069" v="11" actId="6549"/>
      <pc:docMkLst>
        <pc:docMk/>
      </pc:docMkLst>
      <pc:sldChg chg="modNotesTx">
        <pc:chgData name="Penny Adams" userId="8cde51bd-90ad-4092-a18e-a7a0a242ba20" providerId="ADAL" clId="{4D8ECC4F-E6FB-4A3B-BFEE-665449272F5E}" dt="2026-01-28T17:31:10.340" v="0" actId="6549"/>
        <pc:sldMkLst>
          <pc:docMk/>
          <pc:sldMk cId="3771544367" sldId="262"/>
        </pc:sldMkLst>
      </pc:sldChg>
      <pc:sldChg chg="modSp mod">
        <pc:chgData name="Penny Adams" userId="8cde51bd-90ad-4092-a18e-a7a0a242ba20" providerId="ADAL" clId="{4D8ECC4F-E6FB-4A3B-BFEE-665449272F5E}" dt="2026-01-28T17:36:11.651" v="3" actId="14100"/>
        <pc:sldMkLst>
          <pc:docMk/>
          <pc:sldMk cId="3329056761" sldId="264"/>
        </pc:sldMkLst>
        <pc:spChg chg="mod">
          <ac:chgData name="Penny Adams" userId="8cde51bd-90ad-4092-a18e-a7a0a242ba20" providerId="ADAL" clId="{4D8ECC4F-E6FB-4A3B-BFEE-665449272F5E}" dt="2026-01-28T17:31:53.998" v="1" actId="6549"/>
          <ac:spMkLst>
            <pc:docMk/>
            <pc:sldMk cId="3329056761" sldId="264"/>
            <ac:spMk id="7" creationId="{5BF3AD73-1EB5-442F-9707-3C9110088CB8}"/>
          </ac:spMkLst>
        </pc:spChg>
        <pc:picChg chg="mod">
          <ac:chgData name="Penny Adams" userId="8cde51bd-90ad-4092-a18e-a7a0a242ba20" providerId="ADAL" clId="{4D8ECC4F-E6FB-4A3B-BFEE-665449272F5E}" dt="2026-01-28T17:36:11.651" v="3" actId="14100"/>
          <ac:picMkLst>
            <pc:docMk/>
            <pc:sldMk cId="3329056761" sldId="264"/>
            <ac:picMk id="11" creationId="{A04698D0-2F2B-4B51-94BB-B960CCADFA80}"/>
          </ac:picMkLst>
        </pc:picChg>
      </pc:sldChg>
      <pc:sldChg chg="modSp mod">
        <pc:chgData name="Penny Adams" userId="8cde51bd-90ad-4092-a18e-a7a0a242ba20" providerId="ADAL" clId="{4D8ECC4F-E6FB-4A3B-BFEE-665449272F5E}" dt="2026-01-28T17:36:48.065" v="5" actId="6549"/>
        <pc:sldMkLst>
          <pc:docMk/>
          <pc:sldMk cId="459429648" sldId="265"/>
        </pc:sldMkLst>
        <pc:spChg chg="mod">
          <ac:chgData name="Penny Adams" userId="8cde51bd-90ad-4092-a18e-a7a0a242ba20" providerId="ADAL" clId="{4D8ECC4F-E6FB-4A3B-BFEE-665449272F5E}" dt="2026-01-28T17:36:48.065" v="5" actId="6549"/>
          <ac:spMkLst>
            <pc:docMk/>
            <pc:sldMk cId="459429648" sldId="265"/>
            <ac:spMk id="8" creationId="{8A4D49B8-062F-4398-982B-4A1590F5D644}"/>
          </ac:spMkLst>
        </pc:spChg>
      </pc:sldChg>
      <pc:sldChg chg="modSp mod">
        <pc:chgData name="Penny Adams" userId="8cde51bd-90ad-4092-a18e-a7a0a242ba20" providerId="ADAL" clId="{4D8ECC4F-E6FB-4A3B-BFEE-665449272F5E}" dt="2026-01-28T17:37:26.159" v="6" actId="6549"/>
        <pc:sldMkLst>
          <pc:docMk/>
          <pc:sldMk cId="642377174" sldId="266"/>
        </pc:sldMkLst>
        <pc:spChg chg="mod">
          <ac:chgData name="Penny Adams" userId="8cde51bd-90ad-4092-a18e-a7a0a242ba20" providerId="ADAL" clId="{4D8ECC4F-E6FB-4A3B-BFEE-665449272F5E}" dt="2026-01-28T17:37:26.159" v="6" actId="6549"/>
          <ac:spMkLst>
            <pc:docMk/>
            <pc:sldMk cId="642377174" sldId="266"/>
            <ac:spMk id="8" creationId="{8A4D49B8-062F-4398-982B-4A1590F5D644}"/>
          </ac:spMkLst>
        </pc:spChg>
      </pc:sldChg>
      <pc:sldChg chg="modSp mod modNotesTx">
        <pc:chgData name="Penny Adams" userId="8cde51bd-90ad-4092-a18e-a7a0a242ba20" providerId="ADAL" clId="{4D8ECC4F-E6FB-4A3B-BFEE-665449272F5E}" dt="2026-01-28T17:37:52.316" v="8" actId="6549"/>
        <pc:sldMkLst>
          <pc:docMk/>
          <pc:sldMk cId="2840232771" sldId="267"/>
        </pc:sldMkLst>
        <pc:spChg chg="mod">
          <ac:chgData name="Penny Adams" userId="8cde51bd-90ad-4092-a18e-a7a0a242ba20" providerId="ADAL" clId="{4D8ECC4F-E6FB-4A3B-BFEE-665449272F5E}" dt="2026-01-28T17:37:37.143" v="7" actId="6549"/>
          <ac:spMkLst>
            <pc:docMk/>
            <pc:sldMk cId="2840232771" sldId="267"/>
            <ac:spMk id="8" creationId="{8A4D49B8-062F-4398-982B-4A1590F5D644}"/>
          </ac:spMkLst>
        </pc:spChg>
      </pc:sldChg>
      <pc:sldChg chg="modSp mod modNotesTx">
        <pc:chgData name="Penny Adams" userId="8cde51bd-90ad-4092-a18e-a7a0a242ba20" providerId="ADAL" clId="{4D8ECC4F-E6FB-4A3B-BFEE-665449272F5E}" dt="2026-01-28T17:39:46.092" v="10" actId="6549"/>
        <pc:sldMkLst>
          <pc:docMk/>
          <pc:sldMk cId="1494771487" sldId="272"/>
        </pc:sldMkLst>
        <pc:spChg chg="mod">
          <ac:chgData name="Penny Adams" userId="8cde51bd-90ad-4092-a18e-a7a0a242ba20" providerId="ADAL" clId="{4D8ECC4F-E6FB-4A3B-BFEE-665449272F5E}" dt="2026-01-28T17:39:30.916" v="9" actId="6549"/>
          <ac:spMkLst>
            <pc:docMk/>
            <pc:sldMk cId="1494771487" sldId="272"/>
            <ac:spMk id="5" creationId="{5D4803C9-E4D7-49FD-A2D5-2CAFE9A5E982}"/>
          </ac:spMkLst>
        </pc:spChg>
      </pc:sldChg>
      <pc:sldChg chg="modNotesTx">
        <pc:chgData name="Penny Adams" userId="8cde51bd-90ad-4092-a18e-a7a0a242ba20" providerId="ADAL" clId="{4D8ECC4F-E6FB-4A3B-BFEE-665449272F5E}" dt="2026-01-28T17:40:34.069" v="11" actId="6549"/>
        <pc:sldMkLst>
          <pc:docMk/>
          <pc:sldMk cId="846542744"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4B5303-A251-44B1-9BF0-48A15ED7C04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32AA6E-7C91-4182-B4B0-9374FE038CF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0F85B21-2BAA-456D-90EC-C958D6C25B58}" type="datetimeFigureOut">
              <a:rPr lang="en-US" smtClean="0"/>
              <a:t>1/28/2026</a:t>
            </a:fld>
            <a:endParaRPr lang="en-US"/>
          </a:p>
        </p:txBody>
      </p:sp>
      <p:sp>
        <p:nvSpPr>
          <p:cNvPr id="4" name="Footer Placeholder 3">
            <a:extLst>
              <a:ext uri="{FF2B5EF4-FFF2-40B4-BE49-F238E27FC236}">
                <a16:creationId xmlns:a16="http://schemas.microsoft.com/office/drawing/2014/main" id="{D0B23371-337B-47F4-89B8-FF802DB8382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A74433-9B55-4C64-B0AF-E473B55E2C2A}"/>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8204BCC-A713-40BE-8E6C-2AFBEA3BDD29}" type="slidenum">
              <a:rPr lang="en-US" smtClean="0"/>
              <a:t>‹#›</a:t>
            </a:fld>
            <a:endParaRPr lang="en-US"/>
          </a:p>
        </p:txBody>
      </p:sp>
    </p:spTree>
    <p:extLst>
      <p:ext uri="{BB962C8B-B14F-4D97-AF65-F5344CB8AC3E}">
        <p14:creationId xmlns:p14="http://schemas.microsoft.com/office/powerpoint/2010/main" val="2265228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37790CF-E6C8-4508-A3E6-6446795B6298}" type="datetimeFigureOut">
              <a:rPr lang="en-US" smtClean="0"/>
              <a:t>1/28/2026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95125CC8-DF2C-4703-B0F1-2E2BC9EB533F}" type="slidenum">
              <a:rPr lang="en-US" smtClean="0"/>
              <a:t>‹#›</a:t>
            </a:fld>
            <a:endParaRPr lang="en-US"/>
          </a:p>
        </p:txBody>
      </p:sp>
    </p:spTree>
    <p:extLst>
      <p:ext uri="{BB962C8B-B14F-4D97-AF65-F5344CB8AC3E}">
        <p14:creationId xmlns:p14="http://schemas.microsoft.com/office/powerpoint/2010/main" val="185034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meeting provides an opportunity to review board member responsibilities and learn more about issues important to successful board function.</a:t>
            </a:r>
          </a:p>
        </p:txBody>
      </p:sp>
      <p:sp>
        <p:nvSpPr>
          <p:cNvPr id="4" name="Slide Number Placeholder 3"/>
          <p:cNvSpPr>
            <a:spLocks noGrp="1"/>
          </p:cNvSpPr>
          <p:nvPr>
            <p:ph type="sldNum" sz="quarter" idx="5"/>
          </p:nvPr>
        </p:nvSpPr>
        <p:spPr/>
        <p:txBody>
          <a:bodyPr/>
          <a:lstStyle/>
          <a:p>
            <a:fld id="{95125CC8-DF2C-4703-B0F1-2E2BC9EB533F}" type="slidenum">
              <a:rPr lang="en-US" smtClean="0"/>
              <a:t>1</a:t>
            </a:fld>
            <a:endParaRPr lang="en-US"/>
          </a:p>
        </p:txBody>
      </p:sp>
    </p:spTree>
    <p:extLst>
      <p:ext uri="{BB962C8B-B14F-4D97-AF65-F5344CB8AC3E}">
        <p14:creationId xmlns:p14="http://schemas.microsoft.com/office/powerpoint/2010/main" val="299068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extension board member position description.</a:t>
            </a:r>
          </a:p>
        </p:txBody>
      </p:sp>
      <p:sp>
        <p:nvSpPr>
          <p:cNvPr id="4" name="Slide Number Placeholder 3"/>
          <p:cNvSpPr>
            <a:spLocks noGrp="1"/>
          </p:cNvSpPr>
          <p:nvPr>
            <p:ph type="sldNum" sz="quarter" idx="5"/>
          </p:nvPr>
        </p:nvSpPr>
        <p:spPr/>
        <p:txBody>
          <a:bodyPr/>
          <a:lstStyle/>
          <a:p>
            <a:fld id="{95125CC8-DF2C-4703-B0F1-2E2BC9EB533F}" type="slidenum">
              <a:rPr lang="en-US" smtClean="0"/>
              <a:t>10</a:t>
            </a:fld>
            <a:endParaRPr lang="en-US"/>
          </a:p>
        </p:txBody>
      </p:sp>
    </p:spTree>
    <p:extLst>
      <p:ext uri="{BB962C8B-B14F-4D97-AF65-F5344CB8AC3E}">
        <p14:creationId xmlns:p14="http://schemas.microsoft.com/office/powerpoint/2010/main" val="293556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organization receiving federal, state and local tax dollars, K-State Extension is committed to providing equal access to educational programming and employment for all residents. There are a number of steps each office is to take to work toward this goal.</a:t>
            </a:r>
          </a:p>
        </p:txBody>
      </p:sp>
      <p:sp>
        <p:nvSpPr>
          <p:cNvPr id="4" name="Slide Number Placeholder 3"/>
          <p:cNvSpPr>
            <a:spLocks noGrp="1"/>
          </p:cNvSpPr>
          <p:nvPr>
            <p:ph type="sldNum" sz="quarter" idx="5"/>
          </p:nvPr>
        </p:nvSpPr>
        <p:spPr/>
        <p:txBody>
          <a:bodyPr/>
          <a:lstStyle/>
          <a:p>
            <a:fld id="{95125CC8-DF2C-4703-B0F1-2E2BC9EB533F}" type="slidenum">
              <a:rPr lang="en-US" smtClean="0"/>
              <a:t>12</a:t>
            </a:fld>
            <a:endParaRPr lang="en-US"/>
          </a:p>
        </p:txBody>
      </p:sp>
    </p:spTree>
    <p:extLst>
      <p:ext uri="{BB962C8B-B14F-4D97-AF65-F5344CB8AC3E}">
        <p14:creationId xmlns:p14="http://schemas.microsoft.com/office/powerpoint/2010/main" val="396595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Kansas Open Meetings Act</a:t>
            </a:r>
            <a:r>
              <a:rPr lang="en-US" dirty="0"/>
              <a:t> handout.) Public boards in Kansas are required to follow the provisions of the Open Meetings Act. Meetings must be open to the public. Boards must provide advance notice of board and PDC meeting locations and times when requested. (Review the handout.)</a:t>
            </a:r>
          </a:p>
        </p:txBody>
      </p:sp>
      <p:sp>
        <p:nvSpPr>
          <p:cNvPr id="4" name="Slide Number Placeholder 3"/>
          <p:cNvSpPr>
            <a:spLocks noGrp="1"/>
          </p:cNvSpPr>
          <p:nvPr>
            <p:ph type="sldNum" sz="quarter" idx="5"/>
          </p:nvPr>
        </p:nvSpPr>
        <p:spPr/>
        <p:txBody>
          <a:bodyPr/>
          <a:lstStyle/>
          <a:p>
            <a:fld id="{95125CC8-DF2C-4703-B0F1-2E2BC9EB533F}" type="slidenum">
              <a:rPr lang="en-US" smtClean="0"/>
              <a:t>13</a:t>
            </a:fld>
            <a:endParaRPr lang="en-US"/>
          </a:p>
        </p:txBody>
      </p:sp>
    </p:spTree>
    <p:extLst>
      <p:ext uri="{BB962C8B-B14F-4D97-AF65-F5344CB8AC3E}">
        <p14:creationId xmlns:p14="http://schemas.microsoft.com/office/powerpoint/2010/main" val="413485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must be allowed to attend board meetings, but they are not entitled to speak or otherwise participate. Boards may develop a policy to set aside time for public comment.</a:t>
            </a:r>
          </a:p>
        </p:txBody>
      </p:sp>
      <p:sp>
        <p:nvSpPr>
          <p:cNvPr id="4" name="Slide Number Placeholder 3"/>
          <p:cNvSpPr>
            <a:spLocks noGrp="1"/>
          </p:cNvSpPr>
          <p:nvPr>
            <p:ph type="sldNum" sz="quarter" idx="5"/>
          </p:nvPr>
        </p:nvSpPr>
        <p:spPr/>
        <p:txBody>
          <a:bodyPr/>
          <a:lstStyle/>
          <a:p>
            <a:fld id="{95125CC8-DF2C-4703-B0F1-2E2BC9EB533F}" type="slidenum">
              <a:rPr lang="en-US" smtClean="0"/>
              <a:t>14</a:t>
            </a:fld>
            <a:endParaRPr lang="en-US"/>
          </a:p>
        </p:txBody>
      </p:sp>
    </p:spTree>
    <p:extLst>
      <p:ext uri="{BB962C8B-B14F-4D97-AF65-F5344CB8AC3E}">
        <p14:creationId xmlns:p14="http://schemas.microsoft.com/office/powerpoint/2010/main" val="187792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Boards may recess into executive session for limited reasons. Extension boards typically do so to discuss employee or volunteer personnel matters, including evaluations, salary, or other instances where it is necessary to protect the privacy of the individuals being discussed.</a:t>
            </a:r>
          </a:p>
        </p:txBody>
      </p:sp>
      <p:sp>
        <p:nvSpPr>
          <p:cNvPr id="4" name="Slide Number Placeholder 3"/>
          <p:cNvSpPr>
            <a:spLocks noGrp="1"/>
          </p:cNvSpPr>
          <p:nvPr>
            <p:ph type="sldNum" sz="quarter" idx="5"/>
          </p:nvPr>
        </p:nvSpPr>
        <p:spPr/>
        <p:txBody>
          <a:bodyPr/>
          <a:lstStyle/>
          <a:p>
            <a:fld id="{95125CC8-DF2C-4703-B0F1-2E2BC9EB533F}" type="slidenum">
              <a:rPr lang="en-US" smtClean="0"/>
              <a:t>15</a:t>
            </a:fld>
            <a:endParaRPr lang="en-US"/>
          </a:p>
        </p:txBody>
      </p:sp>
    </p:spTree>
    <p:extLst>
      <p:ext uri="{BB962C8B-B14F-4D97-AF65-F5344CB8AC3E}">
        <p14:creationId xmlns:p14="http://schemas.microsoft.com/office/powerpoint/2010/main" val="378915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motion to go into executive session must give the reason for the session (i.e., to discuss employee evaluations), the time and place the meeting will resume, and the names of any individual(s) to be invited to participate with the board. Nothing else may be discussed, and no action may be taken until the board resumes regular session.</a:t>
            </a:r>
          </a:p>
        </p:txBody>
      </p:sp>
      <p:sp>
        <p:nvSpPr>
          <p:cNvPr id="4" name="Slide Number Placeholder 3"/>
          <p:cNvSpPr>
            <a:spLocks noGrp="1"/>
          </p:cNvSpPr>
          <p:nvPr>
            <p:ph type="sldNum" sz="quarter" idx="5"/>
          </p:nvPr>
        </p:nvSpPr>
        <p:spPr/>
        <p:txBody>
          <a:bodyPr/>
          <a:lstStyle/>
          <a:p>
            <a:fld id="{95125CC8-DF2C-4703-B0F1-2E2BC9EB533F}" type="slidenum">
              <a:rPr lang="en-US" smtClean="0"/>
              <a:t>16</a:t>
            </a:fld>
            <a:endParaRPr lang="en-US"/>
          </a:p>
        </p:txBody>
      </p:sp>
    </p:spTree>
    <p:extLst>
      <p:ext uri="{BB962C8B-B14F-4D97-AF65-F5344CB8AC3E}">
        <p14:creationId xmlns:p14="http://schemas.microsoft.com/office/powerpoint/2010/main" val="242472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offices of K-State Extension are subject to the Kansas Open Records Act. The KORA states that “public records should be open for inspection by any person.” The law also specifies a process for the public to use in requesting records as well as a list of records that are exempt. Open records requests for any office affiliated with Kansas State University should be directed to the Designated Records Custodian in the Division of Communications and Marketing at Kansas State University.</a:t>
            </a:r>
          </a:p>
        </p:txBody>
      </p:sp>
      <p:sp>
        <p:nvSpPr>
          <p:cNvPr id="4" name="Slide Number Placeholder 3"/>
          <p:cNvSpPr>
            <a:spLocks noGrp="1"/>
          </p:cNvSpPr>
          <p:nvPr>
            <p:ph type="sldNum" sz="quarter" idx="5"/>
          </p:nvPr>
        </p:nvSpPr>
        <p:spPr/>
        <p:txBody>
          <a:bodyPr/>
          <a:lstStyle/>
          <a:p>
            <a:fld id="{95125CC8-DF2C-4703-B0F1-2E2BC9EB533F}" type="slidenum">
              <a:rPr lang="en-US" smtClean="0"/>
              <a:t>17</a:t>
            </a:fld>
            <a:endParaRPr lang="en-US"/>
          </a:p>
        </p:txBody>
      </p:sp>
    </p:spTree>
    <p:extLst>
      <p:ext uri="{BB962C8B-B14F-4D97-AF65-F5344CB8AC3E}">
        <p14:creationId xmlns:p14="http://schemas.microsoft.com/office/powerpoint/2010/main" val="54216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Extension Extramural Funds Policy</a:t>
            </a:r>
            <a:r>
              <a:rPr lang="en-US" dirty="0"/>
              <a:t> handout.) K-State Extension policy requires the board and the regional director to review and approve grant proposals before they can be submitted and administered by the local board.</a:t>
            </a:r>
          </a:p>
        </p:txBody>
      </p:sp>
      <p:sp>
        <p:nvSpPr>
          <p:cNvPr id="4" name="Slide Number Placeholder 3"/>
          <p:cNvSpPr>
            <a:spLocks noGrp="1"/>
          </p:cNvSpPr>
          <p:nvPr>
            <p:ph type="sldNum" sz="quarter" idx="5"/>
          </p:nvPr>
        </p:nvSpPr>
        <p:spPr/>
        <p:txBody>
          <a:bodyPr/>
          <a:lstStyle/>
          <a:p>
            <a:fld id="{95125CC8-DF2C-4703-B0F1-2E2BC9EB533F}" type="slidenum">
              <a:rPr lang="en-US" smtClean="0"/>
              <a:t>18</a:t>
            </a:fld>
            <a:endParaRPr lang="en-US"/>
          </a:p>
        </p:txBody>
      </p:sp>
    </p:spTree>
    <p:extLst>
      <p:ext uri="{BB962C8B-B14F-4D97-AF65-F5344CB8AC3E}">
        <p14:creationId xmlns:p14="http://schemas.microsoft.com/office/powerpoint/2010/main" val="324804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GAAP Waiver </a:t>
            </a:r>
            <a:r>
              <a:rPr lang="en-US" dirty="0"/>
              <a:t>handout.) Kansas law requires local units of government to use generally accepted accounting principles (GAAP). However, extension councils and districts use the cash basis of accounting. The law allows the board to adopt a resolution waiving GAAP requirement.</a:t>
            </a:r>
          </a:p>
        </p:txBody>
      </p:sp>
      <p:sp>
        <p:nvSpPr>
          <p:cNvPr id="4" name="Slide Number Placeholder 3"/>
          <p:cNvSpPr>
            <a:spLocks noGrp="1"/>
          </p:cNvSpPr>
          <p:nvPr>
            <p:ph type="sldNum" sz="quarter" idx="5"/>
          </p:nvPr>
        </p:nvSpPr>
        <p:spPr/>
        <p:txBody>
          <a:bodyPr/>
          <a:lstStyle/>
          <a:p>
            <a:fld id="{95125CC8-DF2C-4703-B0F1-2E2BC9EB533F}" type="slidenum">
              <a:rPr lang="en-US" smtClean="0"/>
              <a:t>19</a:t>
            </a:fld>
            <a:endParaRPr lang="en-US"/>
          </a:p>
        </p:txBody>
      </p:sp>
    </p:spTree>
    <p:extLst>
      <p:ext uri="{BB962C8B-B14F-4D97-AF65-F5344CB8AC3E}">
        <p14:creationId xmlns:p14="http://schemas.microsoft.com/office/powerpoint/2010/main" val="329395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boards should adopt office and personnel policies to direct office operations. </a:t>
            </a:r>
          </a:p>
        </p:txBody>
      </p:sp>
      <p:sp>
        <p:nvSpPr>
          <p:cNvPr id="4" name="Slide Number Placeholder 3"/>
          <p:cNvSpPr>
            <a:spLocks noGrp="1"/>
          </p:cNvSpPr>
          <p:nvPr>
            <p:ph type="sldNum" sz="quarter" idx="5"/>
          </p:nvPr>
        </p:nvSpPr>
        <p:spPr/>
        <p:txBody>
          <a:bodyPr/>
          <a:lstStyle/>
          <a:p>
            <a:fld id="{95125CC8-DF2C-4703-B0F1-2E2BC9EB533F}" type="slidenum">
              <a:rPr lang="en-US" smtClean="0"/>
              <a:t>20</a:t>
            </a:fld>
            <a:endParaRPr lang="en-US"/>
          </a:p>
        </p:txBody>
      </p:sp>
    </p:spTree>
    <p:extLst>
      <p:ext uri="{BB962C8B-B14F-4D97-AF65-F5344CB8AC3E}">
        <p14:creationId xmlns:p14="http://schemas.microsoft.com/office/powerpoint/2010/main" val="151237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to be reviewed.</a:t>
            </a:r>
          </a:p>
        </p:txBody>
      </p:sp>
      <p:sp>
        <p:nvSpPr>
          <p:cNvPr id="4" name="Slide Number Placeholder 3"/>
          <p:cNvSpPr>
            <a:spLocks noGrp="1"/>
          </p:cNvSpPr>
          <p:nvPr>
            <p:ph type="sldNum" sz="quarter" idx="5"/>
          </p:nvPr>
        </p:nvSpPr>
        <p:spPr/>
        <p:txBody>
          <a:bodyPr/>
          <a:lstStyle/>
          <a:p>
            <a:fld id="{95125CC8-DF2C-4703-B0F1-2E2BC9EB533F}" type="slidenum">
              <a:rPr lang="en-US" smtClean="0"/>
              <a:t>2</a:t>
            </a:fld>
            <a:endParaRPr lang="en-US"/>
          </a:p>
        </p:txBody>
      </p:sp>
    </p:spTree>
    <p:extLst>
      <p:ext uri="{BB962C8B-B14F-4D97-AF65-F5344CB8AC3E}">
        <p14:creationId xmlns:p14="http://schemas.microsoft.com/office/powerpoint/2010/main" val="3022631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copies of agent job descriptions, agent professional development plans, agent action plans, and the local unit extension director job description.) Board members should get to know each agent, understand the scope of the job and the action plan the board has approved for the agent.</a:t>
            </a:r>
          </a:p>
        </p:txBody>
      </p:sp>
      <p:sp>
        <p:nvSpPr>
          <p:cNvPr id="4" name="Slide Number Placeholder 3"/>
          <p:cNvSpPr>
            <a:spLocks noGrp="1"/>
          </p:cNvSpPr>
          <p:nvPr>
            <p:ph type="sldNum" sz="quarter" idx="5"/>
          </p:nvPr>
        </p:nvSpPr>
        <p:spPr/>
        <p:txBody>
          <a:bodyPr/>
          <a:lstStyle/>
          <a:p>
            <a:fld id="{95125CC8-DF2C-4703-B0F1-2E2BC9EB533F}" type="slidenum">
              <a:rPr lang="en-US" smtClean="0"/>
              <a:t>21</a:t>
            </a:fld>
            <a:endParaRPr lang="en-US"/>
          </a:p>
        </p:txBody>
      </p:sp>
    </p:spTree>
    <p:extLst>
      <p:ext uri="{BB962C8B-B14F-4D97-AF65-F5344CB8AC3E}">
        <p14:creationId xmlns:p14="http://schemas.microsoft.com/office/powerpoint/2010/main" val="728319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Professional Scheduling policy</a:t>
            </a:r>
            <a:r>
              <a:rPr lang="en-US" dirty="0"/>
              <a:t>.) Professional scheduling is defined as the responsibility of arranging one’s work schedule to best achieve the responsibilities of the position and meet the needs of constituents, while achieving a balance of professional and personal time that is productive and healthy for the organization and the individual.</a:t>
            </a:r>
          </a:p>
        </p:txBody>
      </p:sp>
      <p:sp>
        <p:nvSpPr>
          <p:cNvPr id="4" name="Slide Number Placeholder 3"/>
          <p:cNvSpPr>
            <a:spLocks noGrp="1"/>
          </p:cNvSpPr>
          <p:nvPr>
            <p:ph type="sldNum" sz="quarter" idx="5"/>
          </p:nvPr>
        </p:nvSpPr>
        <p:spPr/>
        <p:txBody>
          <a:bodyPr/>
          <a:lstStyle/>
          <a:p>
            <a:fld id="{95125CC8-DF2C-4703-B0F1-2E2BC9EB533F}" type="slidenum">
              <a:rPr lang="en-US" smtClean="0"/>
              <a:t>22</a:t>
            </a:fld>
            <a:endParaRPr lang="en-US"/>
          </a:p>
        </p:txBody>
      </p:sp>
    </p:spTree>
    <p:extLst>
      <p:ext uri="{BB962C8B-B14F-4D97-AF65-F5344CB8AC3E}">
        <p14:creationId xmlns:p14="http://schemas.microsoft.com/office/powerpoint/2010/main" val="859834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items for the Organizational Board Meeting include designating a bank for extension funds, considering the adoption of a GAAP Waiver Resolution and adopting a holiday schedule for the year. The board can adopt the state holiday schedule or another appropriate schedule, such as the county schedule (particularly if housed in a county building). The state discretionary day is granted only if the state holiday schedule is adopted. The annual budget should be reviewed.</a:t>
            </a:r>
          </a:p>
          <a:p>
            <a:r>
              <a:rPr lang="en-US" dirty="0"/>
              <a:t>The board will need to establish regular meeting dates and times. (Provide a copy of the handout </a:t>
            </a:r>
            <a:r>
              <a:rPr lang="en-US" i="1" dirty="0"/>
              <a:t>Suggested Calendar for Routine Agenda Items</a:t>
            </a:r>
            <a:r>
              <a:rPr lang="en-US" dirty="0"/>
              <a:t>.)</a:t>
            </a:r>
          </a:p>
          <a:p>
            <a:r>
              <a:rPr lang="en-US" dirty="0"/>
              <a:t>All board members are encouraged to participate in Partnership Meetings, which are held throughout the year via ZOOM. Board members will be notified of dates of upcoming meetings.</a:t>
            </a:r>
          </a:p>
        </p:txBody>
      </p:sp>
      <p:sp>
        <p:nvSpPr>
          <p:cNvPr id="4" name="Slide Number Placeholder 3"/>
          <p:cNvSpPr>
            <a:spLocks noGrp="1"/>
          </p:cNvSpPr>
          <p:nvPr>
            <p:ph type="sldNum" sz="quarter" idx="5"/>
          </p:nvPr>
        </p:nvSpPr>
        <p:spPr/>
        <p:txBody>
          <a:bodyPr/>
          <a:lstStyle/>
          <a:p>
            <a:fld id="{95125CC8-DF2C-4703-B0F1-2E2BC9EB533F}" type="slidenum">
              <a:rPr lang="en-US" smtClean="0"/>
              <a:t>23</a:t>
            </a:fld>
            <a:endParaRPr lang="en-US"/>
          </a:p>
        </p:txBody>
      </p:sp>
    </p:spTree>
    <p:extLst>
      <p:ext uri="{BB962C8B-B14F-4D97-AF65-F5344CB8AC3E}">
        <p14:creationId xmlns:p14="http://schemas.microsoft.com/office/powerpoint/2010/main" val="348813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Kansas Cooperative Extension law was first passed in 1951. The most recent significant amendment, passed in 1991, established a process to create extension districts. The purpose of the extension council is to conduct educational programs in specific program areas.</a:t>
            </a:r>
          </a:p>
        </p:txBody>
      </p:sp>
      <p:sp>
        <p:nvSpPr>
          <p:cNvPr id="4" name="Slide Number Placeholder 3"/>
          <p:cNvSpPr>
            <a:spLocks noGrp="1"/>
          </p:cNvSpPr>
          <p:nvPr>
            <p:ph type="sldNum" sz="quarter" idx="5"/>
          </p:nvPr>
        </p:nvSpPr>
        <p:spPr/>
        <p:txBody>
          <a:bodyPr/>
          <a:lstStyle/>
          <a:p>
            <a:fld id="{95125CC8-DF2C-4703-B0F1-2E2BC9EB533F}" type="slidenum">
              <a:rPr lang="en-US" smtClean="0"/>
              <a:t>3</a:t>
            </a:fld>
            <a:endParaRPr lang="en-US"/>
          </a:p>
        </p:txBody>
      </p:sp>
    </p:spTree>
    <p:extLst>
      <p:ext uri="{BB962C8B-B14F-4D97-AF65-F5344CB8AC3E}">
        <p14:creationId xmlns:p14="http://schemas.microsoft.com/office/powerpoint/2010/main" val="292696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development committees (PDCs) are specified in the law. They recommend and identify issues and priorities.</a:t>
            </a:r>
          </a:p>
        </p:txBody>
      </p:sp>
      <p:sp>
        <p:nvSpPr>
          <p:cNvPr id="4" name="Slide Number Placeholder 3"/>
          <p:cNvSpPr>
            <a:spLocks noGrp="1"/>
          </p:cNvSpPr>
          <p:nvPr>
            <p:ph type="sldNum" sz="quarter" idx="5"/>
          </p:nvPr>
        </p:nvSpPr>
        <p:spPr/>
        <p:txBody>
          <a:bodyPr/>
          <a:lstStyle/>
          <a:p>
            <a:fld id="{95125CC8-DF2C-4703-B0F1-2E2BC9EB533F}" type="slidenum">
              <a:rPr lang="en-US" smtClean="0"/>
              <a:t>4</a:t>
            </a:fld>
            <a:endParaRPr lang="en-US"/>
          </a:p>
        </p:txBody>
      </p:sp>
    </p:spTree>
    <p:extLst>
      <p:ext uri="{BB962C8B-B14F-4D97-AF65-F5344CB8AC3E}">
        <p14:creationId xmlns:p14="http://schemas.microsoft.com/office/powerpoint/2010/main" val="32920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allows extension boards to hire agents and to conduct educational programs in partnership with Kansas State University. Agents are responsible to the board and the university.</a:t>
            </a:r>
          </a:p>
        </p:txBody>
      </p:sp>
      <p:sp>
        <p:nvSpPr>
          <p:cNvPr id="4" name="Slide Number Placeholder 3"/>
          <p:cNvSpPr>
            <a:spLocks noGrp="1"/>
          </p:cNvSpPr>
          <p:nvPr>
            <p:ph type="sldNum" sz="quarter" idx="5"/>
          </p:nvPr>
        </p:nvSpPr>
        <p:spPr/>
        <p:txBody>
          <a:bodyPr/>
          <a:lstStyle/>
          <a:p>
            <a:fld id="{95125CC8-DF2C-4703-B0F1-2E2BC9EB533F}" type="slidenum">
              <a:rPr lang="en-US" smtClean="0"/>
              <a:t>5</a:t>
            </a:fld>
            <a:endParaRPr lang="en-US"/>
          </a:p>
        </p:txBody>
      </p:sp>
    </p:spTree>
    <p:extLst>
      <p:ext uri="{BB962C8B-B14F-4D97-AF65-F5344CB8AC3E}">
        <p14:creationId xmlns:p14="http://schemas.microsoft.com/office/powerpoint/2010/main" val="348689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develops an annual budget in conjunction with a representative of the director. Extension council budgets must be submitted to the local county commission by July 15 for consideration and approval. District Governing Bodies must develop, approve and file budgets by August 25.</a:t>
            </a:r>
          </a:p>
        </p:txBody>
      </p:sp>
      <p:sp>
        <p:nvSpPr>
          <p:cNvPr id="4" name="Slide Number Placeholder 3"/>
          <p:cNvSpPr>
            <a:spLocks noGrp="1"/>
          </p:cNvSpPr>
          <p:nvPr>
            <p:ph type="sldNum" sz="quarter" idx="5"/>
          </p:nvPr>
        </p:nvSpPr>
        <p:spPr/>
        <p:txBody>
          <a:bodyPr/>
          <a:lstStyle/>
          <a:p>
            <a:fld id="{95125CC8-DF2C-4703-B0F1-2E2BC9EB533F}" type="slidenum">
              <a:rPr lang="en-US" smtClean="0"/>
              <a:t>6</a:t>
            </a:fld>
            <a:endParaRPr lang="en-US"/>
          </a:p>
        </p:txBody>
      </p:sp>
    </p:spTree>
    <p:extLst>
      <p:ext uri="{BB962C8B-B14F-4D97-AF65-F5344CB8AC3E}">
        <p14:creationId xmlns:p14="http://schemas.microsoft.com/office/powerpoint/2010/main" val="284697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director of K-State Extension is responsible for all expenditures, so policies guide budget management and operation. The board must approve all local expenditures.</a:t>
            </a:r>
          </a:p>
        </p:txBody>
      </p:sp>
      <p:sp>
        <p:nvSpPr>
          <p:cNvPr id="4" name="Slide Number Placeholder 3"/>
          <p:cNvSpPr>
            <a:spLocks noGrp="1"/>
          </p:cNvSpPr>
          <p:nvPr>
            <p:ph type="sldNum" sz="quarter" idx="5"/>
          </p:nvPr>
        </p:nvSpPr>
        <p:spPr/>
        <p:txBody>
          <a:bodyPr/>
          <a:lstStyle/>
          <a:p>
            <a:fld id="{95125CC8-DF2C-4703-B0F1-2E2BC9EB533F}" type="slidenum">
              <a:rPr lang="en-US" smtClean="0"/>
              <a:t>7</a:t>
            </a:fld>
            <a:endParaRPr lang="en-US"/>
          </a:p>
        </p:txBody>
      </p:sp>
    </p:spTree>
    <p:extLst>
      <p:ext uri="{BB962C8B-B14F-4D97-AF65-F5344CB8AC3E}">
        <p14:creationId xmlns:p14="http://schemas.microsoft.com/office/powerpoint/2010/main" val="199108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extension district law passed in 1991, many extension councils have formed extension districts. More councils are discussing the possibility of improving efficiency, effectiveness and sustainability by forming districts.</a:t>
            </a:r>
          </a:p>
        </p:txBody>
      </p:sp>
      <p:sp>
        <p:nvSpPr>
          <p:cNvPr id="4" name="Slide Number Placeholder 3"/>
          <p:cNvSpPr>
            <a:spLocks noGrp="1"/>
          </p:cNvSpPr>
          <p:nvPr>
            <p:ph type="sldNum" sz="quarter" idx="5"/>
          </p:nvPr>
        </p:nvSpPr>
        <p:spPr/>
        <p:txBody>
          <a:bodyPr/>
          <a:lstStyle/>
          <a:p>
            <a:fld id="{95125CC8-DF2C-4703-B0F1-2E2BC9EB533F}" type="slidenum">
              <a:rPr lang="en-US" smtClean="0"/>
              <a:t>8</a:t>
            </a:fld>
            <a:endParaRPr lang="en-US"/>
          </a:p>
        </p:txBody>
      </p:sp>
    </p:spTree>
    <p:extLst>
      <p:ext uri="{BB962C8B-B14F-4D97-AF65-F5344CB8AC3E}">
        <p14:creationId xmlns:p14="http://schemas.microsoft.com/office/powerpoint/2010/main" val="87703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Memorandum of Understanding</a:t>
            </a:r>
            <a:r>
              <a:rPr lang="en-US" dirty="0"/>
              <a:t> handout.) The Division of Extension at Kansas State University and local extension boards have developed a memorandum of understanding that outlines the cooperative working relationships of each partner in developing and conducting local educational programs; employing extension agents; and approving budgets, accounts and expenditures.</a:t>
            </a:r>
          </a:p>
        </p:txBody>
      </p:sp>
      <p:sp>
        <p:nvSpPr>
          <p:cNvPr id="4" name="Slide Number Placeholder 3"/>
          <p:cNvSpPr>
            <a:spLocks noGrp="1"/>
          </p:cNvSpPr>
          <p:nvPr>
            <p:ph type="sldNum" sz="quarter" idx="5"/>
          </p:nvPr>
        </p:nvSpPr>
        <p:spPr/>
        <p:txBody>
          <a:bodyPr/>
          <a:lstStyle/>
          <a:p>
            <a:fld id="{95125CC8-DF2C-4703-B0F1-2E2BC9EB533F}" type="slidenum">
              <a:rPr lang="en-US" smtClean="0"/>
              <a:t>9</a:t>
            </a:fld>
            <a:endParaRPr lang="en-US"/>
          </a:p>
        </p:txBody>
      </p:sp>
    </p:spTree>
    <p:extLst>
      <p:ext uri="{BB962C8B-B14F-4D97-AF65-F5344CB8AC3E}">
        <p14:creationId xmlns:p14="http://schemas.microsoft.com/office/powerpoint/2010/main" val="419690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8DD0-B49C-4219-A656-AAD45B32C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2EEF38FB-4765-4EB3-BE22-0CE287C00773}"/>
              </a:ext>
            </a:extLst>
          </p:cNvPr>
          <p:cNvSpPr/>
          <p:nvPr userDrawn="1"/>
        </p:nvSpPr>
        <p:spPr>
          <a:xfrm>
            <a:off x="0" y="-1"/>
            <a:ext cx="12192000" cy="4432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5">
            <a:extLst>
              <a:ext uri="{FF2B5EF4-FFF2-40B4-BE49-F238E27FC236}">
                <a16:creationId xmlns:a16="http://schemas.microsoft.com/office/drawing/2014/main" id="{6C8FB068-3CDB-41B7-A960-52CA5CF5A5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29" b="10875"/>
          <a:stretch/>
        </p:blipFill>
        <p:spPr>
          <a:xfrm>
            <a:off x="1220235" y="917189"/>
            <a:ext cx="10099872" cy="4019125"/>
          </a:xfrm>
          <a:prstGeom prst="rect">
            <a:avLst/>
          </a:prstGeom>
        </p:spPr>
      </p:pic>
      <p:sp>
        <p:nvSpPr>
          <p:cNvPr id="18" name="Rectangle 17">
            <a:extLst>
              <a:ext uri="{FF2B5EF4-FFF2-40B4-BE49-F238E27FC236}">
                <a16:creationId xmlns:a16="http://schemas.microsoft.com/office/drawing/2014/main" id="{13D1F6E3-EC6C-4538-B3A0-414E651094DB}"/>
              </a:ext>
            </a:extLst>
          </p:cNvPr>
          <p:cNvSpPr/>
          <p:nvPr userDrawn="1"/>
        </p:nvSpPr>
        <p:spPr>
          <a:xfrm>
            <a:off x="1524000" y="1991632"/>
            <a:ext cx="5195321" cy="2400527"/>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32628D57-74DC-4B6D-A35E-6C87C2170935}"/>
              </a:ext>
            </a:extLst>
          </p:cNvPr>
          <p:cNvSpPr>
            <a:spLocks noGrp="1"/>
          </p:cNvSpPr>
          <p:nvPr>
            <p:ph type="body" sz="quarter" idx="11" hasCustomPrompt="1"/>
          </p:nvPr>
        </p:nvSpPr>
        <p:spPr>
          <a:xfrm>
            <a:off x="1800225" y="2481263"/>
            <a:ext cx="4469946" cy="355600"/>
          </a:xfrm>
        </p:spPr>
        <p:txBody>
          <a:bodyPr/>
          <a:lstStyle>
            <a:lvl1pPr marL="0" indent="0">
              <a:buNone/>
              <a:defRPr sz="3600">
                <a:solidFill>
                  <a:schemeClr val="accent5"/>
                </a:solidFill>
              </a:defRPr>
            </a:lvl1pPr>
          </a:lstStyle>
          <a:p>
            <a:pPr lvl="0"/>
            <a:r>
              <a:rPr lang="en-US" dirty="0"/>
              <a:t>Board Module Title</a:t>
            </a:r>
          </a:p>
        </p:txBody>
      </p:sp>
      <p:sp>
        <p:nvSpPr>
          <p:cNvPr id="22" name="Text Placeholder 21">
            <a:extLst>
              <a:ext uri="{FF2B5EF4-FFF2-40B4-BE49-F238E27FC236}">
                <a16:creationId xmlns:a16="http://schemas.microsoft.com/office/drawing/2014/main" id="{DA585B10-82BA-4A80-9F12-728E63ECF38C}"/>
              </a:ext>
            </a:extLst>
          </p:cNvPr>
          <p:cNvSpPr>
            <a:spLocks noGrp="1"/>
          </p:cNvSpPr>
          <p:nvPr>
            <p:ph type="body" sz="quarter" idx="12" hasCustomPrompt="1"/>
          </p:nvPr>
        </p:nvSpPr>
        <p:spPr>
          <a:xfrm>
            <a:off x="1305702" y="3662315"/>
            <a:ext cx="4554538" cy="593725"/>
          </a:xfrm>
        </p:spPr>
        <p:txBody>
          <a:bodyPr/>
          <a:lstStyle>
            <a:lvl2pPr marL="457200" indent="0">
              <a:buNone/>
              <a:defRPr>
                <a:solidFill>
                  <a:schemeClr val="accent5"/>
                </a:solidFill>
              </a:defRPr>
            </a:lvl2pPr>
            <a:lvl3pPr marL="914400" indent="0">
              <a:buNone/>
              <a:defRPr/>
            </a:lvl3pPr>
          </a:lstStyle>
          <a:p>
            <a:pPr lvl="1"/>
            <a:r>
              <a:rPr lang="en-US" dirty="0"/>
              <a:t>Board Leadership Series</a:t>
            </a:r>
          </a:p>
          <a:p>
            <a:pPr lvl="2"/>
            <a:endParaRPr lang="en-US" dirty="0"/>
          </a:p>
        </p:txBody>
      </p:sp>
    </p:spTree>
    <p:extLst>
      <p:ext uri="{BB962C8B-B14F-4D97-AF65-F5344CB8AC3E}">
        <p14:creationId xmlns:p14="http://schemas.microsoft.com/office/powerpoint/2010/main" val="127088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4563-DCF4-416D-9811-30803869F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A9A87-4DF4-4E11-8157-03AB6B2BA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1A444-12CB-4AAB-B2A4-F5CB59DC0C4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5" name="Footer Placeholder 4">
            <a:extLst>
              <a:ext uri="{FF2B5EF4-FFF2-40B4-BE49-F238E27FC236}">
                <a16:creationId xmlns:a16="http://schemas.microsoft.com/office/drawing/2014/main" id="{45096341-89B2-4B7A-AA13-371E38BD1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15FADB-29E7-4F3F-BA0F-E4285DE826D7}"/>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03790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5655E-7BC2-42DB-89FE-73601B133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019E7-D70D-46CF-938C-48F345200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6FD7B-06A9-4CB7-8BD1-68B41C872AC4}"/>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5" name="Footer Placeholder 4">
            <a:extLst>
              <a:ext uri="{FF2B5EF4-FFF2-40B4-BE49-F238E27FC236}">
                <a16:creationId xmlns:a16="http://schemas.microsoft.com/office/drawing/2014/main" id="{8DB445FA-7F94-4E78-B3F7-53FBBEBA43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980E0-BDCD-4CF6-AE57-4BA4A04CD802}"/>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0525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CED0-6855-489A-8D59-0ACCAD8F2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7F0EE-5093-4664-BAC1-67686CE5D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DF17-7FC6-4ED0-8E0A-AB73F4BD790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5" name="Footer Placeholder 4">
            <a:extLst>
              <a:ext uri="{FF2B5EF4-FFF2-40B4-BE49-F238E27FC236}">
                <a16:creationId xmlns:a16="http://schemas.microsoft.com/office/drawing/2014/main" id="{806057E1-88AA-4F56-9793-15A99B31D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2505EA-CA51-40FD-AC05-5252D71D8C8F}"/>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93419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ECC-4865-4440-B801-2997AE90CB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296FF-9312-4164-849D-5D4F73ADE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58844-A200-4ADB-867A-5CCE3941E19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5" name="Footer Placeholder 4">
            <a:extLst>
              <a:ext uri="{FF2B5EF4-FFF2-40B4-BE49-F238E27FC236}">
                <a16:creationId xmlns:a16="http://schemas.microsoft.com/office/drawing/2014/main" id="{9095CA3B-918A-43A3-BA08-BE87942302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3498A4-E719-47FC-A601-723A699C600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4595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86BB-5F3C-4DCF-B44B-3F312A28E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EAB42-0B55-4350-9303-641746E6A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0AED4-FB0E-48AB-97BD-70909A8D0C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A9BE8-2AE4-41E7-9D99-CCF6733FB75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6" name="Footer Placeholder 5">
            <a:extLst>
              <a:ext uri="{FF2B5EF4-FFF2-40B4-BE49-F238E27FC236}">
                <a16:creationId xmlns:a16="http://schemas.microsoft.com/office/drawing/2014/main" id="{AD732575-C578-434B-8F0C-FA0AA18AF7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2F17A3-9456-46E0-89F4-0D04151ADE2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61966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498B-308B-479A-972A-AAE729AED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31F8BC-B3BF-443A-8994-AC4F5E99F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CEBE1-D1B4-4101-8807-6A1BE8AAA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5F16C-ED5C-439B-A034-734120A7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F0E14-9C1E-4319-9C17-6385287CF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668A0E-F574-4686-B623-A5CCD2108162}"/>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8" name="Footer Placeholder 7">
            <a:extLst>
              <a:ext uri="{FF2B5EF4-FFF2-40B4-BE49-F238E27FC236}">
                <a16:creationId xmlns:a16="http://schemas.microsoft.com/office/drawing/2014/main" id="{0DB299F9-BF7E-47DC-9E70-71E3EFC3C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3446E1-0AEB-4862-B421-BBD031A287D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53924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4045-FAD9-4137-B426-A2D419B3FF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A197CC-9272-490A-81BA-9E20558DEDC3}"/>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4" name="Footer Placeholder 3">
            <a:extLst>
              <a:ext uri="{FF2B5EF4-FFF2-40B4-BE49-F238E27FC236}">
                <a16:creationId xmlns:a16="http://schemas.microsoft.com/office/drawing/2014/main" id="{7522FF5B-8646-422B-A827-CA7F1B1F74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FA0603-4935-4BE2-9437-1AC651A265F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21224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7FD43-2584-4FB1-B3DA-DF5FAE32C980}"/>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3" name="Footer Placeholder 2">
            <a:extLst>
              <a:ext uri="{FF2B5EF4-FFF2-40B4-BE49-F238E27FC236}">
                <a16:creationId xmlns:a16="http://schemas.microsoft.com/office/drawing/2014/main" id="{949B80F7-E163-4A49-9C82-F7FC933FB3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35FDC6-E005-4B70-A826-1F21435F569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62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0CE4-2482-430B-BD21-15C630E12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1C0D8-AD56-4E38-9200-433939D82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2F36D-BD1E-4352-B644-4E9C6508B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CDDBF-4612-45C4-B390-E40916FA016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6" name="Footer Placeholder 5">
            <a:extLst>
              <a:ext uri="{FF2B5EF4-FFF2-40B4-BE49-F238E27FC236}">
                <a16:creationId xmlns:a16="http://schemas.microsoft.com/office/drawing/2014/main" id="{7D8EB701-1DCD-4138-82DF-4D8242537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FAE5C0-EE53-43DC-ADBF-2F4551A63014}"/>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439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5C46-EEB9-4C36-A272-5DCA376F9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98775B-4354-4BE7-A94E-6248A580A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D6619C-8F81-4DD6-980D-15B6F1284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AFD-8A48-49CA-A6EA-AEB6F910DEEF}"/>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1/28/2026</a:t>
            </a:fld>
            <a:endParaRPr lang="en-US"/>
          </a:p>
        </p:txBody>
      </p:sp>
      <p:sp>
        <p:nvSpPr>
          <p:cNvPr id="6" name="Footer Placeholder 5">
            <a:extLst>
              <a:ext uri="{FF2B5EF4-FFF2-40B4-BE49-F238E27FC236}">
                <a16:creationId xmlns:a16="http://schemas.microsoft.com/office/drawing/2014/main" id="{30BADDA3-104C-4161-9500-10BED64AF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389835-9F03-40D2-AE1C-9E71F33F98E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31727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9D818-9495-474F-A5CA-ABFAA33F4C66}"/>
              </a:ext>
            </a:extLst>
          </p:cNvPr>
          <p:cNvSpPr>
            <a:spLocks noGrp="1"/>
          </p:cNvSpPr>
          <p:nvPr>
            <p:ph type="title"/>
          </p:nvPr>
        </p:nvSpPr>
        <p:spPr>
          <a:xfrm>
            <a:off x="838200" y="6967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760616-9857-4930-89FD-55BC5C2DD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56F83A41-4DC8-4BF9-ADE2-00F8E9B6BCA2}"/>
              </a:ext>
            </a:extLst>
          </p:cNvPr>
          <p:cNvSpPr/>
          <p:nvPr userDrawn="1"/>
        </p:nvSpPr>
        <p:spPr>
          <a:xfrm>
            <a:off x="0" y="0"/>
            <a:ext cx="12192000" cy="146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52571EB-EC52-48F4-8ADF-335780F72F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40342" y="6080482"/>
            <a:ext cx="2862329" cy="457200"/>
          </a:xfrm>
          <a:prstGeom prst="rect">
            <a:avLst/>
          </a:prstGeom>
        </p:spPr>
      </p:pic>
    </p:spTree>
    <p:extLst>
      <p:ext uri="{BB962C8B-B14F-4D97-AF65-F5344CB8AC3E}">
        <p14:creationId xmlns:p14="http://schemas.microsoft.com/office/powerpoint/2010/main" val="427674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55B7-9BD8-4545-B9EE-5FEA66C531D3}"/>
              </a:ext>
            </a:extLst>
          </p:cNvPr>
          <p:cNvSpPr>
            <a:spLocks noGrp="1"/>
          </p:cNvSpPr>
          <p:nvPr>
            <p:ph type="ctrTitle"/>
          </p:nvPr>
        </p:nvSpPr>
        <p:spPr>
          <a:xfrm>
            <a:off x="1524000" y="2306971"/>
            <a:ext cx="4121791" cy="1202991"/>
          </a:xfrm>
        </p:spPr>
        <p:txBody>
          <a:bodyPr>
            <a:normAutofit fontScale="90000"/>
          </a:bodyPr>
          <a:lstStyle/>
          <a:p>
            <a:pPr algn="l"/>
            <a:r>
              <a:rPr lang="en-US" sz="3600" b="1" dirty="0">
                <a:solidFill>
                  <a:schemeClr val="accent5"/>
                </a:solidFill>
              </a:rPr>
              <a:t>The Extension Board Organizational Meeting</a:t>
            </a:r>
          </a:p>
        </p:txBody>
      </p:sp>
      <p:sp>
        <p:nvSpPr>
          <p:cNvPr id="3" name="Subtitle 2">
            <a:extLst>
              <a:ext uri="{FF2B5EF4-FFF2-40B4-BE49-F238E27FC236}">
                <a16:creationId xmlns:a16="http://schemas.microsoft.com/office/drawing/2014/main" id="{37C79C23-E621-4FF3-9D91-1EF908BA39C7}"/>
              </a:ext>
            </a:extLst>
          </p:cNvPr>
          <p:cNvSpPr>
            <a:spLocks noGrp="1"/>
          </p:cNvSpPr>
          <p:nvPr>
            <p:ph type="subTitle" idx="4294967295"/>
          </p:nvPr>
        </p:nvSpPr>
        <p:spPr>
          <a:xfrm>
            <a:off x="1524000" y="3828541"/>
            <a:ext cx="4180514" cy="751848"/>
          </a:xfrm>
        </p:spPr>
        <p:txBody>
          <a:bodyPr/>
          <a:lstStyle/>
          <a:p>
            <a:pPr marL="0" indent="0">
              <a:buNone/>
            </a:pPr>
            <a:r>
              <a:rPr lang="en-US" dirty="0">
                <a:solidFill>
                  <a:schemeClr val="accent5"/>
                </a:solidFill>
              </a:rPr>
              <a:t>Board Leadership Series</a:t>
            </a:r>
          </a:p>
        </p:txBody>
      </p:sp>
    </p:spTree>
    <p:extLst>
      <p:ext uri="{BB962C8B-B14F-4D97-AF65-F5344CB8AC3E}">
        <p14:creationId xmlns:p14="http://schemas.microsoft.com/office/powerpoint/2010/main" val="364129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Extension Board Member Position Description</a:t>
            </a:r>
          </a:p>
        </p:txBody>
      </p:sp>
      <p:sp>
        <p:nvSpPr>
          <p:cNvPr id="8" name="Content Placeholder 2">
            <a:extLst>
              <a:ext uri="{FF2B5EF4-FFF2-40B4-BE49-F238E27FC236}">
                <a16:creationId xmlns:a16="http://schemas.microsoft.com/office/drawing/2014/main" id="{8A4D49B8-062F-4398-982B-4A1590F5D644}"/>
              </a:ext>
            </a:extLst>
          </p:cNvPr>
          <p:cNvSpPr>
            <a:spLocks noGrp="1"/>
          </p:cNvSpPr>
          <p:nvPr>
            <p:ph idx="1"/>
          </p:nvPr>
        </p:nvSpPr>
        <p:spPr>
          <a:xfrm>
            <a:off x="490756" y="1748405"/>
            <a:ext cx="10817604" cy="4941888"/>
          </a:xfrm>
        </p:spPr>
        <p:txBody>
          <a:bodyPr>
            <a:normAutofit/>
          </a:bodyPr>
          <a:lstStyle/>
          <a:p>
            <a:pPr marL="0" indent="0">
              <a:buFontTx/>
              <a:buNone/>
              <a:defRPr/>
            </a:pPr>
            <a:r>
              <a:rPr lang="en-US" b="1" dirty="0"/>
              <a:t>Board Member Expectations:</a:t>
            </a:r>
          </a:p>
          <a:p>
            <a:pPr>
              <a:defRPr/>
            </a:pPr>
            <a:r>
              <a:rPr lang="en-US" sz="2400" dirty="0"/>
              <a:t>Work in partnership with KSE and the local unit director to transact the business of the local extension program.</a:t>
            </a:r>
          </a:p>
          <a:p>
            <a:pPr>
              <a:defRPr/>
            </a:pPr>
            <a:r>
              <a:rPr lang="en-US" sz="2400" dirty="0"/>
              <a:t>Participate fully in regularly scheduled board meetings in order to carry out the duties of the board.</a:t>
            </a:r>
          </a:p>
          <a:p>
            <a:pPr>
              <a:defRPr/>
            </a:pPr>
            <a:r>
              <a:rPr lang="en-US" sz="2400" dirty="0"/>
              <a:t>Volunteer to serve on board committees and/or as an officer.</a:t>
            </a:r>
          </a:p>
          <a:p>
            <a:pPr>
              <a:defRPr/>
            </a:pPr>
            <a:r>
              <a:rPr lang="en-US" sz="2400" dirty="0"/>
              <a:t>Read and review the KSE Board Excellence Newsletter.</a:t>
            </a:r>
          </a:p>
          <a:p>
            <a:pPr>
              <a:defRPr/>
            </a:pPr>
            <a:r>
              <a:rPr lang="en-US" sz="2400" dirty="0"/>
              <a:t>Work with the local unit director to develop a budget for the council/district and participate in public hearings and presentations of the budget.</a:t>
            </a:r>
          </a:p>
          <a:p>
            <a:r>
              <a:rPr lang="en-US" altLang="en-US" sz="2400" dirty="0"/>
              <a:t>Review monthly financial operations of the local unit.</a:t>
            </a:r>
          </a:p>
          <a:p>
            <a:r>
              <a:rPr lang="en-US" altLang="en-US" sz="2400" dirty="0"/>
              <a:t>Become familiar with each agent and their programs.</a:t>
            </a:r>
          </a:p>
          <a:p>
            <a:pPr>
              <a:defRPr/>
            </a:pPr>
            <a:endParaRPr lang="en-US" sz="2400" dirty="0"/>
          </a:p>
        </p:txBody>
      </p:sp>
    </p:spTree>
    <p:extLst>
      <p:ext uri="{BB962C8B-B14F-4D97-AF65-F5344CB8AC3E}">
        <p14:creationId xmlns:p14="http://schemas.microsoft.com/office/powerpoint/2010/main" val="4594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Extension Board Member Position Description</a:t>
            </a:r>
          </a:p>
        </p:txBody>
      </p:sp>
      <p:sp>
        <p:nvSpPr>
          <p:cNvPr id="8" name="Content Placeholder 2">
            <a:extLst>
              <a:ext uri="{FF2B5EF4-FFF2-40B4-BE49-F238E27FC236}">
                <a16:creationId xmlns:a16="http://schemas.microsoft.com/office/drawing/2014/main" id="{8A4D49B8-062F-4398-982B-4A1590F5D644}"/>
              </a:ext>
            </a:extLst>
          </p:cNvPr>
          <p:cNvSpPr>
            <a:spLocks noGrp="1"/>
          </p:cNvSpPr>
          <p:nvPr>
            <p:ph idx="1"/>
          </p:nvPr>
        </p:nvSpPr>
        <p:spPr>
          <a:xfrm>
            <a:off x="490755" y="1748405"/>
            <a:ext cx="11035717" cy="4941888"/>
          </a:xfrm>
        </p:spPr>
        <p:txBody>
          <a:bodyPr>
            <a:normAutofit lnSpcReduction="10000"/>
          </a:bodyPr>
          <a:lstStyle/>
          <a:p>
            <a:pPr marL="0" indent="0">
              <a:buFontTx/>
              <a:buNone/>
              <a:defRPr/>
            </a:pPr>
            <a:r>
              <a:rPr lang="en-US" b="1" dirty="0"/>
              <a:t>Board Member Expectations:</a:t>
            </a:r>
          </a:p>
          <a:p>
            <a:r>
              <a:rPr lang="en-US" altLang="en-US" sz="2400" dirty="0"/>
              <a:t>Attend extension sponsored educational events.</a:t>
            </a:r>
          </a:p>
          <a:p>
            <a:r>
              <a:rPr lang="en-US" altLang="en-US" sz="2400" dirty="0"/>
              <a:t>Review and approve agents’ action plans.</a:t>
            </a:r>
          </a:p>
          <a:p>
            <a:r>
              <a:rPr lang="en-US" altLang="en-US" sz="2400" dirty="0"/>
              <a:t>Participate in agent performance review process by completing performance documents for each agent.</a:t>
            </a:r>
          </a:p>
          <a:p>
            <a:r>
              <a:rPr lang="en-US" altLang="en-US" sz="2400" dirty="0"/>
              <a:t>Market extension programs to the public and advocate for support of local programs.</a:t>
            </a:r>
          </a:p>
          <a:p>
            <a:r>
              <a:rPr lang="en-US" altLang="en-US" sz="2400" dirty="0"/>
              <a:t>Complete annual civil rights training and help ensure the local extension program makes all reasonable efforts to reach all audiences.</a:t>
            </a:r>
          </a:p>
          <a:p>
            <a:r>
              <a:rPr lang="en-US" altLang="en-US" sz="2400" dirty="0"/>
              <a:t>Review modules on the Board Leadership website and the duties of the board to better understand a board member’s role.</a:t>
            </a:r>
          </a:p>
          <a:p>
            <a:r>
              <a:rPr lang="en-US" altLang="en-US" sz="2400" dirty="0"/>
              <a:t>Participate in the KSE meeting opportunities.</a:t>
            </a:r>
          </a:p>
          <a:p>
            <a:r>
              <a:rPr lang="en-US" altLang="en-US" sz="2400" dirty="0"/>
              <a:t>Provide input into the Excellence in Board Leadership Summary.</a:t>
            </a:r>
          </a:p>
          <a:p>
            <a:endParaRPr lang="en-US" altLang="en-US" sz="2400" dirty="0"/>
          </a:p>
          <a:p>
            <a:pPr>
              <a:defRPr/>
            </a:pPr>
            <a:endParaRPr lang="en-US" sz="2400" dirty="0"/>
          </a:p>
        </p:txBody>
      </p:sp>
    </p:spTree>
    <p:extLst>
      <p:ext uri="{BB962C8B-B14F-4D97-AF65-F5344CB8AC3E}">
        <p14:creationId xmlns:p14="http://schemas.microsoft.com/office/powerpoint/2010/main" val="64237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Equal Access</a:t>
            </a:r>
          </a:p>
        </p:txBody>
      </p:sp>
      <p:sp>
        <p:nvSpPr>
          <p:cNvPr id="8" name="Content Placeholder 2">
            <a:extLst>
              <a:ext uri="{FF2B5EF4-FFF2-40B4-BE49-F238E27FC236}">
                <a16:creationId xmlns:a16="http://schemas.microsoft.com/office/drawing/2014/main" id="{8A4D49B8-062F-4398-982B-4A1590F5D644}"/>
              </a:ext>
            </a:extLst>
          </p:cNvPr>
          <p:cNvSpPr>
            <a:spLocks noGrp="1"/>
          </p:cNvSpPr>
          <p:nvPr>
            <p:ph idx="1"/>
          </p:nvPr>
        </p:nvSpPr>
        <p:spPr>
          <a:xfrm>
            <a:off x="245377" y="1812885"/>
            <a:ext cx="11701245" cy="4941888"/>
          </a:xfrm>
        </p:spPr>
        <p:txBody>
          <a:bodyPr>
            <a:normAutofit/>
          </a:bodyPr>
          <a:lstStyle/>
          <a:p>
            <a:pPr marL="0" indent="0">
              <a:buFontTx/>
              <a:buNone/>
              <a:defRPr/>
            </a:pPr>
            <a:r>
              <a:rPr lang="en-US" sz="2400" dirty="0"/>
              <a:t>K-State Extension is an equal opportunity provider and employer.</a:t>
            </a:r>
          </a:p>
          <a:p>
            <a:pPr marL="0" indent="0">
              <a:buFontTx/>
              <a:buNone/>
              <a:defRPr/>
            </a:pPr>
            <a:endParaRPr lang="en-US" sz="2400" dirty="0"/>
          </a:p>
          <a:p>
            <a:pPr marL="0" indent="0">
              <a:buFontTx/>
              <a:buNone/>
              <a:defRPr/>
            </a:pPr>
            <a:r>
              <a:rPr lang="en-US" sz="2400" dirty="0"/>
              <a:t>We have a federal requirement and moral obligation to ensure that all extension programs are available and accessible to everyone.  We monitor this through:</a:t>
            </a:r>
          </a:p>
          <a:p>
            <a:pPr>
              <a:defRPr/>
            </a:pPr>
            <a:r>
              <a:rPr lang="en-US" sz="2400" dirty="0"/>
              <a:t>Annual civil rights reporting</a:t>
            </a:r>
          </a:p>
          <a:p>
            <a:pPr>
              <a:defRPr/>
            </a:pPr>
            <a:r>
              <a:rPr lang="en-US" sz="2400" dirty="0"/>
              <a:t>Annual board training</a:t>
            </a:r>
          </a:p>
          <a:p>
            <a:pPr>
              <a:defRPr/>
            </a:pPr>
            <a:r>
              <a:rPr lang="en-US" sz="2400" dirty="0"/>
              <a:t>4-year comprehensive local unit reviews</a:t>
            </a:r>
          </a:p>
          <a:p>
            <a:pPr>
              <a:defRPr/>
            </a:pPr>
            <a:r>
              <a:rPr lang="en-US" sz="2400" dirty="0"/>
              <a:t>Federal civil rights reviews—period or complaint generated</a:t>
            </a:r>
          </a:p>
          <a:p>
            <a:pPr>
              <a:defRPr/>
            </a:pPr>
            <a:endParaRPr lang="en-US" sz="2400" dirty="0"/>
          </a:p>
          <a:p>
            <a:pPr>
              <a:defRPr/>
            </a:pPr>
            <a:endParaRPr lang="en-US" sz="2400" dirty="0"/>
          </a:p>
          <a:p>
            <a:pPr marL="0" indent="0">
              <a:buFontTx/>
              <a:buNone/>
              <a:defRPr/>
            </a:pPr>
            <a:endParaRPr lang="en-US" altLang="en-US" sz="2400" dirty="0"/>
          </a:p>
          <a:p>
            <a:endParaRPr lang="en-US" altLang="en-US" sz="2400" dirty="0"/>
          </a:p>
          <a:p>
            <a:pPr>
              <a:defRPr/>
            </a:pPr>
            <a:endParaRPr lang="en-US" sz="2400" dirty="0"/>
          </a:p>
        </p:txBody>
      </p:sp>
    </p:spTree>
    <p:extLst>
      <p:ext uri="{BB962C8B-B14F-4D97-AF65-F5344CB8AC3E}">
        <p14:creationId xmlns:p14="http://schemas.microsoft.com/office/powerpoint/2010/main" val="284023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Open Meetings Act</a:t>
            </a:r>
          </a:p>
        </p:txBody>
      </p:sp>
      <p:sp>
        <p:nvSpPr>
          <p:cNvPr id="6" name="Rectangle 3">
            <a:extLst>
              <a:ext uri="{FF2B5EF4-FFF2-40B4-BE49-F238E27FC236}">
                <a16:creationId xmlns:a16="http://schemas.microsoft.com/office/drawing/2014/main" id="{6A445B97-F81D-4C86-A49C-EB64A54541ED}"/>
              </a:ext>
            </a:extLst>
          </p:cNvPr>
          <p:cNvSpPr txBox="1">
            <a:spLocks noChangeArrowheads="1"/>
          </p:cNvSpPr>
          <p:nvPr/>
        </p:nvSpPr>
        <p:spPr>
          <a:xfrm>
            <a:off x="457199" y="1981200"/>
            <a:ext cx="1057432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en-US" sz="2400" dirty="0"/>
              <a:t>Conduct affairs and transact business in meetings which are open to the public.</a:t>
            </a:r>
          </a:p>
          <a:p>
            <a:pPr marL="0" indent="0">
              <a:spcBef>
                <a:spcPts val="0"/>
              </a:spcBef>
              <a:buNone/>
            </a:pPr>
            <a:endParaRPr lang="en-US" altLang="en-US" sz="2400" dirty="0"/>
          </a:p>
          <a:p>
            <a:pPr marL="0" indent="0">
              <a:spcBef>
                <a:spcPts val="0"/>
              </a:spcBef>
              <a:buNone/>
            </a:pPr>
            <a:r>
              <a:rPr lang="en-US" altLang="en-US" sz="2400" dirty="0"/>
              <a:t>Refrain from taking any binding action by secret ballot.</a:t>
            </a:r>
          </a:p>
          <a:p>
            <a:pPr marL="0" indent="0">
              <a:spcBef>
                <a:spcPts val="0"/>
              </a:spcBef>
              <a:buNone/>
            </a:pPr>
            <a:endParaRPr lang="en-US" altLang="en-US" sz="2400" dirty="0"/>
          </a:p>
          <a:p>
            <a:pPr marL="0" indent="0">
              <a:spcBef>
                <a:spcPts val="0"/>
              </a:spcBef>
              <a:buNone/>
            </a:pPr>
            <a:r>
              <a:rPr lang="en-US" altLang="en-US" sz="2400" dirty="0"/>
              <a:t>Provide notice of the date, time and place of any regular or special meetings to anyone requesting such notice.</a:t>
            </a:r>
          </a:p>
          <a:p>
            <a:pPr marL="0" indent="0">
              <a:spcBef>
                <a:spcPts val="0"/>
              </a:spcBef>
              <a:buNone/>
            </a:pPr>
            <a:endParaRPr lang="en-US" altLang="en-US" sz="2400" dirty="0"/>
          </a:p>
          <a:p>
            <a:pPr marL="0" indent="0">
              <a:spcBef>
                <a:spcPts val="0"/>
              </a:spcBef>
              <a:buNone/>
            </a:pPr>
            <a:r>
              <a:rPr lang="en-US" altLang="en-US" sz="2400" dirty="0"/>
              <a:t>Make the agenda for any meeting available to anyone requesting it.</a:t>
            </a:r>
          </a:p>
          <a:p>
            <a:endParaRPr lang="en-US" altLang="en-US" dirty="0"/>
          </a:p>
          <a:p>
            <a:pPr marL="0" indent="0">
              <a:buNone/>
            </a:pPr>
            <a:endParaRPr lang="en-US" altLang="en-US" dirty="0"/>
          </a:p>
        </p:txBody>
      </p:sp>
    </p:spTree>
    <p:extLst>
      <p:ext uri="{BB962C8B-B14F-4D97-AF65-F5344CB8AC3E}">
        <p14:creationId xmlns:p14="http://schemas.microsoft.com/office/powerpoint/2010/main" val="225670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Public Participation in Meetings</a:t>
            </a:r>
          </a:p>
        </p:txBody>
      </p:sp>
      <p:sp>
        <p:nvSpPr>
          <p:cNvPr id="4" name="Rectangle 3">
            <a:extLst>
              <a:ext uri="{FF2B5EF4-FFF2-40B4-BE49-F238E27FC236}">
                <a16:creationId xmlns:a16="http://schemas.microsoft.com/office/drawing/2014/main" id="{39809A68-2CF8-4FBE-A0C2-F323F13096EF}"/>
              </a:ext>
            </a:extLst>
          </p:cNvPr>
          <p:cNvSpPr txBox="1">
            <a:spLocks noChangeArrowheads="1"/>
          </p:cNvSpPr>
          <p:nvPr/>
        </p:nvSpPr>
        <p:spPr>
          <a:xfrm>
            <a:off x="465588" y="2148282"/>
            <a:ext cx="10775659" cy="3396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i="1" dirty="0"/>
              <a:t>The right of the public to view the workings of the Extension Council/Executive Board should not be confused with a right to speak at the board meetings.</a:t>
            </a:r>
          </a:p>
          <a:p>
            <a:pPr>
              <a:buFontTx/>
              <a:buNone/>
            </a:pPr>
            <a:r>
              <a:rPr lang="en-US" altLang="en-US" sz="2400" dirty="0"/>
              <a:t>  </a:t>
            </a:r>
          </a:p>
          <a:p>
            <a:pPr marL="0" indent="0">
              <a:buNone/>
            </a:pPr>
            <a:r>
              <a:rPr lang="en-US" altLang="en-US" sz="2400" dirty="0"/>
              <a:t>Visitors do not have the right to express their views or participate in the board meetings.  The board/governing body policy may grant this right.</a:t>
            </a:r>
          </a:p>
          <a:p>
            <a:endParaRPr lang="en-US" altLang="en-US" dirty="0"/>
          </a:p>
        </p:txBody>
      </p:sp>
    </p:spTree>
    <p:extLst>
      <p:ext uri="{BB962C8B-B14F-4D97-AF65-F5344CB8AC3E}">
        <p14:creationId xmlns:p14="http://schemas.microsoft.com/office/powerpoint/2010/main" val="421575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Executive Sessions</a:t>
            </a:r>
          </a:p>
        </p:txBody>
      </p:sp>
      <p:sp>
        <p:nvSpPr>
          <p:cNvPr id="5" name="Rectangle 3">
            <a:extLst>
              <a:ext uri="{FF2B5EF4-FFF2-40B4-BE49-F238E27FC236}">
                <a16:creationId xmlns:a16="http://schemas.microsoft.com/office/drawing/2014/main" id="{DF407A15-9EA5-4BB3-BB7D-73A01DC595D9}"/>
              </a:ext>
            </a:extLst>
          </p:cNvPr>
          <p:cNvSpPr txBox="1">
            <a:spLocks noChangeArrowheads="1"/>
          </p:cNvSpPr>
          <p:nvPr/>
        </p:nvSpPr>
        <p:spPr>
          <a:xfrm>
            <a:off x="348142" y="1703664"/>
            <a:ext cx="10943439" cy="452596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3800" dirty="0"/>
              <a:t>Recess into Executive Session only for those reasons stated in the statute, which are:</a:t>
            </a:r>
          </a:p>
          <a:p>
            <a:pPr>
              <a:lnSpc>
                <a:spcPct val="80000"/>
              </a:lnSpc>
              <a:buFontTx/>
              <a:buNone/>
            </a:pPr>
            <a:endParaRPr lang="en-US" altLang="en-US" sz="3400" b="1" dirty="0"/>
          </a:p>
          <a:p>
            <a:pPr>
              <a:lnSpc>
                <a:spcPct val="80000"/>
              </a:lnSpc>
              <a:spcBef>
                <a:spcPts val="0"/>
              </a:spcBef>
            </a:pPr>
            <a:r>
              <a:rPr lang="en-US" altLang="en-US" sz="3400" dirty="0"/>
              <a:t>Personnel matters of non-elected personnel</a:t>
            </a:r>
          </a:p>
          <a:p>
            <a:pPr>
              <a:lnSpc>
                <a:spcPct val="80000"/>
              </a:lnSpc>
              <a:spcBef>
                <a:spcPts val="0"/>
              </a:spcBef>
            </a:pPr>
            <a:endParaRPr lang="en-US" altLang="en-US" sz="3400" dirty="0"/>
          </a:p>
          <a:p>
            <a:pPr>
              <a:lnSpc>
                <a:spcPct val="80000"/>
              </a:lnSpc>
              <a:spcBef>
                <a:spcPts val="0"/>
              </a:spcBef>
            </a:pPr>
            <a:r>
              <a:rPr lang="en-US" altLang="en-US" sz="3400" dirty="0"/>
              <a:t>Consultation with an attorney which would be deemed privileged in attorney-client relationships</a:t>
            </a:r>
          </a:p>
          <a:p>
            <a:pPr>
              <a:lnSpc>
                <a:spcPct val="80000"/>
              </a:lnSpc>
              <a:spcBef>
                <a:spcPts val="0"/>
              </a:spcBef>
            </a:pPr>
            <a:endParaRPr lang="en-US" altLang="en-US" sz="3400" dirty="0"/>
          </a:p>
          <a:p>
            <a:pPr>
              <a:lnSpc>
                <a:spcPct val="80000"/>
              </a:lnSpc>
              <a:spcBef>
                <a:spcPts val="0"/>
              </a:spcBef>
            </a:pPr>
            <a:r>
              <a:rPr lang="en-US" altLang="en-US" sz="3400" dirty="0"/>
              <a:t>Matters relating to employer-employee negotiations</a:t>
            </a:r>
          </a:p>
          <a:p>
            <a:pPr>
              <a:lnSpc>
                <a:spcPct val="80000"/>
              </a:lnSpc>
              <a:spcBef>
                <a:spcPts val="0"/>
              </a:spcBef>
            </a:pPr>
            <a:endParaRPr lang="en-US" altLang="en-US" sz="3400" dirty="0"/>
          </a:p>
          <a:p>
            <a:pPr>
              <a:lnSpc>
                <a:spcPct val="80000"/>
              </a:lnSpc>
              <a:spcBef>
                <a:spcPts val="0"/>
              </a:spcBef>
            </a:pPr>
            <a:r>
              <a:rPr lang="en-US" altLang="en-US" sz="3400" dirty="0"/>
              <a:t>Preliminary discussion relating to the acquisition of real property (districts only) </a:t>
            </a:r>
          </a:p>
          <a:p>
            <a:pPr>
              <a:lnSpc>
                <a:spcPct val="80000"/>
              </a:lnSpc>
              <a:spcBef>
                <a:spcPts val="0"/>
              </a:spcBef>
            </a:pPr>
            <a:endParaRPr lang="en-US" altLang="en-US" sz="3400" dirty="0"/>
          </a:p>
          <a:p>
            <a:pPr>
              <a:lnSpc>
                <a:spcPct val="80000"/>
              </a:lnSpc>
              <a:spcBef>
                <a:spcPts val="0"/>
              </a:spcBef>
            </a:pPr>
            <a:r>
              <a:rPr lang="en-US" altLang="en-US" sz="3400" dirty="0"/>
              <a:t>Matters relating to actions adversely or favorably affecting a person as a student, patient, or resident of a public institution</a:t>
            </a:r>
          </a:p>
          <a:p>
            <a:pPr>
              <a:lnSpc>
                <a:spcPct val="80000"/>
              </a:lnSpc>
              <a:spcBef>
                <a:spcPts val="0"/>
              </a:spcBef>
            </a:pPr>
            <a:endParaRPr lang="en-US" altLang="en-US" sz="3400" dirty="0"/>
          </a:p>
          <a:p>
            <a:pPr>
              <a:lnSpc>
                <a:spcPct val="80000"/>
              </a:lnSpc>
              <a:spcBef>
                <a:spcPts val="0"/>
              </a:spcBef>
            </a:pPr>
            <a:r>
              <a:rPr lang="en-US" altLang="en-US" sz="3400" dirty="0"/>
              <a:t>Confidential data relating to financial affairs or trade secrets of corporations, partnerships, trusts and individual proprietorships.</a:t>
            </a:r>
          </a:p>
          <a:p>
            <a:pPr>
              <a:lnSpc>
                <a:spcPct val="80000"/>
              </a:lnSpc>
            </a:pPr>
            <a:endParaRPr lang="en-US" altLang="en-US" sz="1800" dirty="0"/>
          </a:p>
        </p:txBody>
      </p:sp>
    </p:spTree>
    <p:extLst>
      <p:ext uri="{BB962C8B-B14F-4D97-AF65-F5344CB8AC3E}">
        <p14:creationId xmlns:p14="http://schemas.microsoft.com/office/powerpoint/2010/main" val="381541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Executive Sessions</a:t>
            </a:r>
          </a:p>
        </p:txBody>
      </p:sp>
      <p:sp>
        <p:nvSpPr>
          <p:cNvPr id="4" name="Rectangle 3">
            <a:extLst>
              <a:ext uri="{FF2B5EF4-FFF2-40B4-BE49-F238E27FC236}">
                <a16:creationId xmlns:a16="http://schemas.microsoft.com/office/drawing/2014/main" id="{01CE285E-4DA0-432E-9D90-160C5B299EE5}"/>
              </a:ext>
            </a:extLst>
          </p:cNvPr>
          <p:cNvSpPr txBox="1">
            <a:spLocks noChangeArrowheads="1"/>
          </p:cNvSpPr>
          <p:nvPr/>
        </p:nvSpPr>
        <p:spPr>
          <a:xfrm>
            <a:off x="582335" y="1705062"/>
            <a:ext cx="11111917"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None/>
            </a:pPr>
            <a:r>
              <a:rPr lang="en-US" altLang="en-US" sz="2400" dirty="0"/>
              <a:t>The motion for recessing into executive session must contain the following information:</a:t>
            </a:r>
          </a:p>
          <a:p>
            <a:pPr marL="609600" indent="-609600">
              <a:lnSpc>
                <a:spcPct val="80000"/>
              </a:lnSpc>
            </a:pPr>
            <a:endParaRPr lang="en-US" altLang="en-US" sz="2400" dirty="0"/>
          </a:p>
          <a:p>
            <a:pPr marL="609600" indent="-609600">
              <a:lnSpc>
                <a:spcPct val="80000"/>
              </a:lnSpc>
              <a:spcBef>
                <a:spcPts val="0"/>
              </a:spcBef>
            </a:pPr>
            <a:r>
              <a:rPr lang="en-US" altLang="en-US" sz="2400" dirty="0"/>
              <a:t>The justification for Executive Session.</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The time and place at which the open meeting will resume.</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Any individual(s) invited to participate in the Executive Session.</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Discussion shall be limited to subject stated in motion.</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No binding action shall be taken during Executive Session.</a:t>
            </a:r>
          </a:p>
        </p:txBody>
      </p:sp>
    </p:spTree>
    <p:extLst>
      <p:ext uri="{BB962C8B-B14F-4D97-AF65-F5344CB8AC3E}">
        <p14:creationId xmlns:p14="http://schemas.microsoft.com/office/powerpoint/2010/main" val="229500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Open Records Act</a:t>
            </a:r>
          </a:p>
        </p:txBody>
      </p:sp>
      <p:sp>
        <p:nvSpPr>
          <p:cNvPr id="5" name="Rectangle 3">
            <a:extLst>
              <a:ext uri="{FF2B5EF4-FFF2-40B4-BE49-F238E27FC236}">
                <a16:creationId xmlns:a16="http://schemas.microsoft.com/office/drawing/2014/main" id="{5D4803C9-E4D7-49FD-A2D5-2CAFE9A5E982}"/>
              </a:ext>
            </a:extLst>
          </p:cNvPr>
          <p:cNvSpPr txBox="1">
            <a:spLocks noChangeArrowheads="1"/>
          </p:cNvSpPr>
          <p:nvPr/>
        </p:nvSpPr>
        <p:spPr>
          <a:xfrm>
            <a:off x="457199" y="1676400"/>
            <a:ext cx="11438390" cy="4830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endParaRPr lang="en-US" sz="2400" dirty="0"/>
          </a:p>
          <a:p>
            <a:pPr marL="0" indent="0">
              <a:lnSpc>
                <a:spcPct val="80000"/>
              </a:lnSpc>
              <a:buNone/>
              <a:defRPr/>
            </a:pPr>
            <a:r>
              <a:rPr lang="en-US" sz="2400" dirty="0"/>
              <a:t>KSE subject to KORA</a:t>
            </a:r>
          </a:p>
          <a:p>
            <a:pPr>
              <a:lnSpc>
                <a:spcPct val="80000"/>
              </a:lnSpc>
              <a:defRPr/>
            </a:pPr>
            <a:endParaRPr lang="en-US" sz="2400" dirty="0"/>
          </a:p>
          <a:p>
            <a:pPr marL="0" indent="0">
              <a:lnSpc>
                <a:spcPct val="80000"/>
              </a:lnSpc>
              <a:buNone/>
              <a:defRPr/>
            </a:pPr>
            <a:r>
              <a:rPr lang="en-US" sz="2400" dirty="0"/>
              <a:t>KORA specifies process and exemptions</a:t>
            </a:r>
          </a:p>
          <a:p>
            <a:pPr>
              <a:lnSpc>
                <a:spcPct val="80000"/>
              </a:lnSpc>
              <a:defRPr/>
            </a:pPr>
            <a:endParaRPr lang="en-US" sz="2400" dirty="0"/>
          </a:p>
          <a:p>
            <a:pPr marL="0" indent="0">
              <a:lnSpc>
                <a:spcPct val="80000"/>
              </a:lnSpc>
              <a:buNone/>
              <a:defRPr/>
            </a:pPr>
            <a:r>
              <a:rPr lang="en-US" sz="2400" dirty="0"/>
              <a:t>Direct requests to designated records custodian at KSU by contacting the regional director</a:t>
            </a:r>
          </a:p>
          <a:p>
            <a:pPr marL="0" indent="0">
              <a:lnSpc>
                <a:spcPct val="80000"/>
              </a:lnSpc>
              <a:buFontTx/>
              <a:buNone/>
              <a:defRPr/>
            </a:pPr>
            <a:endParaRPr lang="en-US" sz="2400" dirty="0"/>
          </a:p>
          <a:p>
            <a:pPr>
              <a:lnSpc>
                <a:spcPct val="80000"/>
              </a:lnSpc>
              <a:defRPr/>
            </a:pPr>
            <a:endParaRPr lang="en-US" sz="2400" dirty="0"/>
          </a:p>
          <a:p>
            <a:pPr>
              <a:lnSpc>
                <a:spcPct val="80000"/>
              </a:lnSpc>
              <a:defRPr/>
            </a:pPr>
            <a:endParaRPr lang="en-US" sz="1600" dirty="0"/>
          </a:p>
        </p:txBody>
      </p:sp>
    </p:spTree>
    <p:extLst>
      <p:ext uri="{BB962C8B-B14F-4D97-AF65-F5344CB8AC3E}">
        <p14:creationId xmlns:p14="http://schemas.microsoft.com/office/powerpoint/2010/main" val="149477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Grant Policy and Approval Process</a:t>
            </a:r>
          </a:p>
        </p:txBody>
      </p:sp>
      <p:sp>
        <p:nvSpPr>
          <p:cNvPr id="4" name="Content Placeholder 2">
            <a:extLst>
              <a:ext uri="{FF2B5EF4-FFF2-40B4-BE49-F238E27FC236}">
                <a16:creationId xmlns:a16="http://schemas.microsoft.com/office/drawing/2014/main" id="{FCE093C0-71F9-4321-928F-D6547C71D1D4}"/>
              </a:ext>
            </a:extLst>
          </p:cNvPr>
          <p:cNvSpPr>
            <a:spLocks noGrp="1"/>
          </p:cNvSpPr>
          <p:nvPr>
            <p:ph idx="1"/>
          </p:nvPr>
        </p:nvSpPr>
        <p:spPr>
          <a:xfrm>
            <a:off x="457199" y="1981200"/>
            <a:ext cx="11505502" cy="4419600"/>
          </a:xfrm>
        </p:spPr>
        <p:txBody>
          <a:bodyPr/>
          <a:lstStyle/>
          <a:p>
            <a:pPr eaLnBrk="1" hangingPunct="1">
              <a:lnSpc>
                <a:spcPct val="90000"/>
              </a:lnSpc>
            </a:pPr>
            <a:endParaRPr lang="en-US" altLang="en-US" sz="2400" dirty="0"/>
          </a:p>
          <a:p>
            <a:pPr marL="0" indent="0" eaLnBrk="1" hangingPunct="1">
              <a:lnSpc>
                <a:spcPct val="90000"/>
              </a:lnSpc>
              <a:buNone/>
            </a:pPr>
            <a:r>
              <a:rPr lang="en-US" altLang="en-US" sz="2400" dirty="0"/>
              <a:t>An Extramural Funds Approval Form must be reviewed and approved by the extension board and the regional director prior to submission of any grant proposal being submitted.</a:t>
            </a:r>
          </a:p>
          <a:p>
            <a:pPr eaLnBrk="1" hangingPunct="1">
              <a:lnSpc>
                <a:spcPct val="90000"/>
              </a:lnSpc>
            </a:pPr>
            <a:endParaRPr lang="en-US" altLang="en-US" sz="2400" dirty="0"/>
          </a:p>
          <a:p>
            <a:pPr marL="0" indent="0" eaLnBrk="1" hangingPunct="1">
              <a:lnSpc>
                <a:spcPct val="90000"/>
              </a:lnSpc>
              <a:buNone/>
            </a:pPr>
            <a:r>
              <a:rPr lang="en-US" altLang="en-US" sz="2400" dirty="0"/>
              <a:t>If any of the questions on the form are answered “No”, then the proposal must be processed through the University and cannot be administered by the local unit.  On occasion, the funds may be managed by a non-profit local partner with the capability of handing the funding. </a:t>
            </a:r>
          </a:p>
        </p:txBody>
      </p:sp>
    </p:spTree>
    <p:extLst>
      <p:ext uri="{BB962C8B-B14F-4D97-AF65-F5344CB8AC3E}">
        <p14:creationId xmlns:p14="http://schemas.microsoft.com/office/powerpoint/2010/main" val="84654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GAAP Waiver Procedures</a:t>
            </a:r>
          </a:p>
        </p:txBody>
      </p:sp>
      <p:sp>
        <p:nvSpPr>
          <p:cNvPr id="6" name="Rectangle 3">
            <a:extLst>
              <a:ext uri="{FF2B5EF4-FFF2-40B4-BE49-F238E27FC236}">
                <a16:creationId xmlns:a16="http://schemas.microsoft.com/office/drawing/2014/main" id="{180D1148-64F0-4F42-A5E7-21E96F554AA6}"/>
              </a:ext>
            </a:extLst>
          </p:cNvPr>
          <p:cNvSpPr txBox="1">
            <a:spLocks noChangeArrowheads="1"/>
          </p:cNvSpPr>
          <p:nvPr/>
        </p:nvSpPr>
        <p:spPr>
          <a:xfrm>
            <a:off x="457200" y="1981200"/>
            <a:ext cx="1132933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Kansas law requires municipalities to use generally accepted accounting principles (GAAP) in the preparation of their financial statements and reports.</a:t>
            </a:r>
          </a:p>
          <a:p>
            <a:endParaRPr lang="en-US" altLang="en-US" dirty="0"/>
          </a:p>
          <a:p>
            <a:pPr marL="0" indent="0">
              <a:buNone/>
            </a:pPr>
            <a:r>
              <a:rPr lang="en-US" altLang="en-US" dirty="0"/>
              <a:t>Extension boards, using cash basis and budget laws, may waive this statutory GAAP requirement by adopting a GAAP Waiver Resolution.</a:t>
            </a:r>
          </a:p>
        </p:txBody>
      </p:sp>
    </p:spTree>
    <p:extLst>
      <p:ext uri="{BB962C8B-B14F-4D97-AF65-F5344CB8AC3E}">
        <p14:creationId xmlns:p14="http://schemas.microsoft.com/office/powerpoint/2010/main" val="297887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Items to Review</a:t>
            </a:r>
          </a:p>
        </p:txBody>
      </p:sp>
      <p:sp>
        <p:nvSpPr>
          <p:cNvPr id="4" name="Rectangle 3">
            <a:extLst>
              <a:ext uri="{FF2B5EF4-FFF2-40B4-BE49-F238E27FC236}">
                <a16:creationId xmlns:a16="http://schemas.microsoft.com/office/drawing/2014/main" id="{77867472-0199-4E32-85F5-BBA3C6DF8315}"/>
              </a:ext>
            </a:extLst>
          </p:cNvPr>
          <p:cNvSpPr>
            <a:spLocks noGrp="1" noChangeArrowheads="1"/>
          </p:cNvSpPr>
          <p:nvPr>
            <p:ph idx="1"/>
          </p:nvPr>
        </p:nvSpPr>
        <p:spPr>
          <a:xfrm>
            <a:off x="-261296" y="1691387"/>
            <a:ext cx="10515600" cy="4351337"/>
          </a:xfrm>
        </p:spPr>
        <p:txBody>
          <a:bodyPr/>
          <a:lstStyle/>
          <a:p>
            <a:pPr lvl="2" eaLnBrk="1" hangingPunct="1">
              <a:lnSpc>
                <a:spcPct val="80000"/>
              </a:lnSpc>
              <a:buFontTx/>
              <a:buNone/>
            </a:pPr>
            <a:endParaRPr lang="en-US" altLang="en-US" sz="2000" b="1" u="sng" dirty="0"/>
          </a:p>
          <a:p>
            <a:pPr lvl="2" eaLnBrk="1" hangingPunct="1"/>
            <a:r>
              <a:rPr lang="en-US" altLang="en-US" sz="2800" dirty="0"/>
              <a:t>Memorandum of Understanding</a:t>
            </a:r>
          </a:p>
          <a:p>
            <a:pPr lvl="2" eaLnBrk="1" hangingPunct="1"/>
            <a:r>
              <a:rPr lang="en-US" altLang="en-US" sz="2800" dirty="0"/>
              <a:t>Responsibilities and Duties of the Executive Board</a:t>
            </a:r>
          </a:p>
          <a:p>
            <a:pPr lvl="2" eaLnBrk="1" hangingPunct="1"/>
            <a:r>
              <a:rPr lang="en-US" altLang="en-US" sz="2800" dirty="0"/>
              <a:t>Guidelines for Expanding PDCs</a:t>
            </a:r>
          </a:p>
          <a:p>
            <a:pPr lvl="2" eaLnBrk="1" hangingPunct="1"/>
            <a:r>
              <a:rPr lang="en-US" altLang="en-US" sz="2800" dirty="0"/>
              <a:t>Kansas Open Meetings Act</a:t>
            </a:r>
          </a:p>
          <a:p>
            <a:pPr lvl="2" eaLnBrk="1" hangingPunct="1"/>
            <a:r>
              <a:rPr lang="en-US" altLang="en-US" sz="2800" dirty="0"/>
              <a:t>Kansas Open Records Act</a:t>
            </a:r>
          </a:p>
          <a:p>
            <a:pPr lvl="2" eaLnBrk="1" hangingPunct="1"/>
            <a:r>
              <a:rPr lang="en-US" altLang="en-US" sz="2800" dirty="0"/>
              <a:t>Extension Extramural Funds Policy</a:t>
            </a:r>
          </a:p>
          <a:p>
            <a:pPr lvl="2" eaLnBrk="1" hangingPunct="1"/>
            <a:r>
              <a:rPr lang="en-US" altLang="en-US" sz="2800" dirty="0"/>
              <a:t>GAAP Waiver Resolution</a:t>
            </a:r>
          </a:p>
          <a:p>
            <a:pPr lvl="2" eaLnBrk="1" hangingPunct="1"/>
            <a:r>
              <a:rPr lang="en-US" altLang="en-US" sz="2800" dirty="0"/>
              <a:t>Professional Scheduling Policy</a:t>
            </a:r>
          </a:p>
          <a:p>
            <a:pPr lvl="2" eaLnBrk="1" hangingPunct="1">
              <a:lnSpc>
                <a:spcPct val="85000"/>
              </a:lnSpc>
            </a:pPr>
            <a:r>
              <a:rPr lang="en-US" altLang="en-US" sz="2800" dirty="0"/>
              <a:t>Suggested Calendar for Routine Agenda Items</a:t>
            </a:r>
          </a:p>
          <a:p>
            <a:pPr lvl="2" eaLnBrk="1" hangingPunct="1"/>
            <a:endParaRPr lang="en-US" altLang="en-US" sz="2000" dirty="0"/>
          </a:p>
          <a:p>
            <a:pPr lvl="2" eaLnBrk="1" hangingPunct="1">
              <a:lnSpc>
                <a:spcPct val="80000"/>
              </a:lnSpc>
            </a:pPr>
            <a:endParaRPr lang="en-US" altLang="en-US" sz="2000" dirty="0"/>
          </a:p>
          <a:p>
            <a:pPr lvl="2" eaLnBrk="1" hangingPunct="1">
              <a:lnSpc>
                <a:spcPct val="80000"/>
              </a:lnSpc>
            </a:pPr>
            <a:endParaRPr lang="en-US" altLang="en-US" sz="2000" dirty="0"/>
          </a:p>
          <a:p>
            <a:pPr lvl="2" eaLnBrk="1" hangingPunct="1">
              <a:lnSpc>
                <a:spcPct val="80000"/>
              </a:lnSpc>
            </a:pPr>
            <a:endParaRPr lang="en-US" altLang="en-US" sz="2000" u="sng" dirty="0"/>
          </a:p>
        </p:txBody>
      </p:sp>
    </p:spTree>
    <p:extLst>
      <p:ext uri="{BB962C8B-B14F-4D97-AF65-F5344CB8AC3E}">
        <p14:creationId xmlns:p14="http://schemas.microsoft.com/office/powerpoint/2010/main" val="55035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Office and Personnel Policy</a:t>
            </a:r>
          </a:p>
        </p:txBody>
      </p:sp>
      <p:sp>
        <p:nvSpPr>
          <p:cNvPr id="4" name="Rectangle 3">
            <a:extLst>
              <a:ext uri="{FF2B5EF4-FFF2-40B4-BE49-F238E27FC236}">
                <a16:creationId xmlns:a16="http://schemas.microsoft.com/office/drawing/2014/main" id="{3F963A11-D217-48C9-8A73-79FEE1CC46DB}"/>
              </a:ext>
            </a:extLst>
          </p:cNvPr>
          <p:cNvSpPr txBox="1">
            <a:spLocks noChangeArrowheads="1"/>
          </p:cNvSpPr>
          <p:nvPr/>
        </p:nvSpPr>
        <p:spPr>
          <a:xfrm>
            <a:off x="457199" y="1600200"/>
            <a:ext cx="1074210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pPr marL="0" indent="0">
              <a:buNone/>
            </a:pPr>
            <a:r>
              <a:rPr lang="en-US" altLang="en-US" dirty="0"/>
              <a:t>Each local unit should develop an office and personnel policy document.</a:t>
            </a:r>
          </a:p>
          <a:p>
            <a:pPr>
              <a:buFontTx/>
              <a:buNone/>
            </a:pPr>
            <a:endParaRPr lang="en-US" altLang="en-US" dirty="0"/>
          </a:p>
          <a:p>
            <a:pPr marL="0" indent="0">
              <a:buNone/>
            </a:pPr>
            <a:r>
              <a:rPr lang="en-US" altLang="en-US" dirty="0"/>
              <a:t>The policy should be reviewed annually and updated, as necessary.</a:t>
            </a:r>
          </a:p>
          <a:p>
            <a:pPr>
              <a:buFontTx/>
              <a:buNone/>
            </a:pPr>
            <a:endParaRPr lang="en-US" altLang="en-US" dirty="0"/>
          </a:p>
          <a:p>
            <a:pPr>
              <a:buFontTx/>
              <a:buNone/>
            </a:pPr>
            <a:endParaRPr lang="en-US" altLang="en-US" dirty="0"/>
          </a:p>
        </p:txBody>
      </p:sp>
    </p:spTree>
    <p:extLst>
      <p:ext uri="{BB962C8B-B14F-4D97-AF65-F5344CB8AC3E}">
        <p14:creationId xmlns:p14="http://schemas.microsoft.com/office/powerpoint/2010/main" val="343500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Knowing Your Agents</a:t>
            </a:r>
          </a:p>
        </p:txBody>
      </p:sp>
      <p:sp>
        <p:nvSpPr>
          <p:cNvPr id="5" name="Rectangle 3">
            <a:extLst>
              <a:ext uri="{FF2B5EF4-FFF2-40B4-BE49-F238E27FC236}">
                <a16:creationId xmlns:a16="http://schemas.microsoft.com/office/drawing/2014/main" id="{A8AA77F3-24C2-46F1-83EB-7BC41D2EA9F3}"/>
              </a:ext>
            </a:extLst>
          </p:cNvPr>
          <p:cNvSpPr txBox="1">
            <a:spLocks noChangeArrowheads="1"/>
          </p:cNvSpPr>
          <p:nvPr/>
        </p:nvSpPr>
        <p:spPr>
          <a:xfrm>
            <a:off x="-247477" y="2006367"/>
            <a:ext cx="1013809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spcBef>
                <a:spcPts val="0"/>
              </a:spcBef>
              <a:buNone/>
            </a:pPr>
            <a:r>
              <a:rPr lang="en-US" altLang="en-US" sz="2800" dirty="0"/>
              <a:t>Agent and Office Staff Job Descriptions</a:t>
            </a:r>
          </a:p>
          <a:p>
            <a:pPr lvl="2">
              <a:spcBef>
                <a:spcPts val="0"/>
              </a:spcBef>
              <a:buFontTx/>
              <a:buNone/>
            </a:pPr>
            <a:endParaRPr lang="en-US" altLang="en-US" sz="2800" dirty="0"/>
          </a:p>
          <a:p>
            <a:pPr marL="914400" lvl="2" indent="0">
              <a:spcBef>
                <a:spcPts val="0"/>
              </a:spcBef>
              <a:buNone/>
            </a:pPr>
            <a:r>
              <a:rPr lang="en-US" altLang="en-US" sz="2800" dirty="0"/>
              <a:t>Agent Professional Development Plans</a:t>
            </a:r>
          </a:p>
          <a:p>
            <a:pPr lvl="2">
              <a:spcBef>
                <a:spcPts val="0"/>
              </a:spcBef>
              <a:buFontTx/>
              <a:buNone/>
            </a:pPr>
            <a:endParaRPr lang="en-US" altLang="en-US" sz="2800" dirty="0"/>
          </a:p>
          <a:p>
            <a:pPr marL="914400" lvl="2" indent="0">
              <a:spcBef>
                <a:spcPts val="0"/>
              </a:spcBef>
              <a:buNone/>
            </a:pPr>
            <a:r>
              <a:rPr lang="en-US" altLang="en-US" sz="2800" dirty="0"/>
              <a:t>Agent Action Plans</a:t>
            </a:r>
          </a:p>
          <a:p>
            <a:pPr lvl="2">
              <a:spcBef>
                <a:spcPts val="0"/>
              </a:spcBef>
              <a:buFontTx/>
              <a:buNone/>
            </a:pPr>
            <a:endParaRPr lang="en-US" altLang="en-US" sz="2800" dirty="0"/>
          </a:p>
          <a:p>
            <a:pPr marL="914400" lvl="2" indent="0">
              <a:spcBef>
                <a:spcPts val="0"/>
              </a:spcBef>
              <a:buNone/>
            </a:pPr>
            <a:r>
              <a:rPr lang="en-US" altLang="en-US" sz="2800" dirty="0"/>
              <a:t>Local Unit Extension Director Policy and Position Description</a:t>
            </a:r>
          </a:p>
          <a:p>
            <a:pPr lvl="2"/>
            <a:endParaRPr lang="en-US" altLang="en-US" sz="2800" dirty="0"/>
          </a:p>
          <a:p>
            <a:endParaRPr lang="en-US" altLang="en-US" dirty="0"/>
          </a:p>
        </p:txBody>
      </p:sp>
    </p:spTree>
    <p:extLst>
      <p:ext uri="{BB962C8B-B14F-4D97-AF65-F5344CB8AC3E}">
        <p14:creationId xmlns:p14="http://schemas.microsoft.com/office/powerpoint/2010/main" val="39180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Professional Scheduling Policy</a:t>
            </a:r>
          </a:p>
        </p:txBody>
      </p:sp>
      <p:sp>
        <p:nvSpPr>
          <p:cNvPr id="4" name="Rectangle 3">
            <a:extLst>
              <a:ext uri="{FF2B5EF4-FFF2-40B4-BE49-F238E27FC236}">
                <a16:creationId xmlns:a16="http://schemas.microsoft.com/office/drawing/2014/main" id="{E0DF425E-2872-4A8F-BF61-06F2D1738557}"/>
              </a:ext>
            </a:extLst>
          </p:cNvPr>
          <p:cNvSpPr txBox="1">
            <a:spLocks noChangeArrowheads="1"/>
          </p:cNvSpPr>
          <p:nvPr/>
        </p:nvSpPr>
        <p:spPr>
          <a:xfrm>
            <a:off x="499145" y="1046527"/>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endParaRPr lang="en-US" altLang="en-US" dirty="0"/>
          </a:p>
          <a:p>
            <a:pPr marL="0" indent="0">
              <a:buNone/>
            </a:pPr>
            <a:r>
              <a:rPr lang="en-US" altLang="en-US" dirty="0"/>
              <a:t>Achieve responsibilities of the position</a:t>
            </a:r>
          </a:p>
          <a:p>
            <a:pPr>
              <a:buFontTx/>
              <a:buNone/>
            </a:pPr>
            <a:endParaRPr lang="en-US" altLang="en-US" sz="1800" dirty="0"/>
          </a:p>
          <a:p>
            <a:pPr marL="0" indent="0">
              <a:buNone/>
            </a:pPr>
            <a:r>
              <a:rPr lang="en-US" altLang="en-US" dirty="0"/>
              <a:t>Achieve balance of professional and personal time</a:t>
            </a:r>
          </a:p>
        </p:txBody>
      </p:sp>
    </p:spTree>
    <p:extLst>
      <p:ext uri="{BB962C8B-B14F-4D97-AF65-F5344CB8AC3E}">
        <p14:creationId xmlns:p14="http://schemas.microsoft.com/office/powerpoint/2010/main" val="268921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Board Organizational Meeting Action Items</a:t>
            </a:r>
          </a:p>
        </p:txBody>
      </p:sp>
      <p:sp>
        <p:nvSpPr>
          <p:cNvPr id="5" name="Rectangle 3">
            <a:extLst>
              <a:ext uri="{FF2B5EF4-FFF2-40B4-BE49-F238E27FC236}">
                <a16:creationId xmlns:a16="http://schemas.microsoft.com/office/drawing/2014/main" id="{F1CFEEE7-6A17-4BC8-8484-73E98A605B72}"/>
              </a:ext>
            </a:extLst>
          </p:cNvPr>
          <p:cNvSpPr txBox="1">
            <a:spLocks noChangeArrowheads="1"/>
          </p:cNvSpPr>
          <p:nvPr/>
        </p:nvSpPr>
        <p:spPr>
          <a:xfrm>
            <a:off x="457199" y="1752600"/>
            <a:ext cx="1163972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None/>
            </a:pPr>
            <a:endParaRPr lang="en-US" altLang="en-US" sz="2400" u="sng" dirty="0"/>
          </a:p>
          <a:p>
            <a:pPr marL="609600" indent="-609600">
              <a:lnSpc>
                <a:spcPct val="80000"/>
              </a:lnSpc>
              <a:buFontTx/>
              <a:buAutoNum type="arabicPeriod"/>
            </a:pPr>
            <a:r>
              <a:rPr lang="en-US" altLang="en-US" sz="2400" dirty="0"/>
              <a:t>Designate a bank for extension funds</a:t>
            </a:r>
          </a:p>
          <a:p>
            <a:pPr marL="609600" indent="-609600">
              <a:lnSpc>
                <a:spcPct val="80000"/>
              </a:lnSpc>
              <a:buFontTx/>
              <a:buAutoNum type="arabicPeriod"/>
            </a:pPr>
            <a:r>
              <a:rPr lang="en-US" altLang="en-US" sz="2400" dirty="0"/>
              <a:t>Adopt GAAP Waiver Resolution for calendar year</a:t>
            </a:r>
          </a:p>
          <a:p>
            <a:pPr marL="609600" indent="-609600">
              <a:lnSpc>
                <a:spcPct val="80000"/>
              </a:lnSpc>
              <a:buFontTx/>
              <a:buAutoNum type="arabicPeriod"/>
            </a:pPr>
            <a:r>
              <a:rPr lang="en-US" altLang="en-US" sz="2400" dirty="0"/>
              <a:t>Adopt holiday schedule (state, county, other)</a:t>
            </a:r>
          </a:p>
          <a:p>
            <a:pPr marL="609600" indent="-609600">
              <a:lnSpc>
                <a:spcPct val="80000"/>
              </a:lnSpc>
              <a:buFontTx/>
              <a:buAutoNum type="arabicPeriod"/>
            </a:pPr>
            <a:r>
              <a:rPr lang="en-US" altLang="en-US" sz="2400" dirty="0"/>
              <a:t>Review annual budget and make necessary adjustments</a:t>
            </a:r>
          </a:p>
          <a:p>
            <a:pPr marL="609600" indent="-609600">
              <a:lnSpc>
                <a:spcPct val="80000"/>
              </a:lnSpc>
              <a:buFontTx/>
              <a:buAutoNum type="arabicPeriod"/>
            </a:pPr>
            <a:r>
              <a:rPr lang="en-US" altLang="en-US" sz="2400" dirty="0"/>
              <a:t>Authorize electronic funds transfers and direct deposit of employee pay </a:t>
            </a:r>
            <a:r>
              <a:rPr lang="en-US" altLang="en-US" sz="1800" dirty="0"/>
              <a:t>(if applicable)</a:t>
            </a:r>
          </a:p>
          <a:p>
            <a:pPr marL="609600" indent="-609600">
              <a:lnSpc>
                <a:spcPct val="80000"/>
              </a:lnSpc>
              <a:buFontTx/>
              <a:buAutoNum type="arabicPeriod"/>
            </a:pPr>
            <a:r>
              <a:rPr lang="en-US" altLang="en-US" sz="2400" dirty="0"/>
              <a:t>Set regular meeting dates and times</a:t>
            </a:r>
          </a:p>
          <a:p>
            <a:pPr marL="609600" indent="-609600">
              <a:lnSpc>
                <a:spcPct val="80000"/>
              </a:lnSpc>
              <a:buFontTx/>
              <a:buAutoNum type="arabicPeriod"/>
            </a:pPr>
            <a:r>
              <a:rPr lang="en-US" altLang="en-US" sz="2400" dirty="0"/>
              <a:t>Review item:  Memorandum of Understanding, Open Meetings Law, EEO policy, Extension </a:t>
            </a:r>
            <a:r>
              <a:rPr lang="en-US" altLang="en-US" sz="2400"/>
              <a:t>related statutes</a:t>
            </a:r>
            <a:endParaRPr lang="en-US" altLang="en-US" sz="2400" dirty="0"/>
          </a:p>
        </p:txBody>
      </p:sp>
    </p:spTree>
    <p:extLst>
      <p:ext uri="{BB962C8B-B14F-4D97-AF65-F5344CB8AC3E}">
        <p14:creationId xmlns:p14="http://schemas.microsoft.com/office/powerpoint/2010/main" val="9134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a:t>
            </a:r>
          </a:p>
        </p:txBody>
      </p:sp>
      <p:sp>
        <p:nvSpPr>
          <p:cNvPr id="6" name="Rectangle 3">
            <a:extLst>
              <a:ext uri="{FF2B5EF4-FFF2-40B4-BE49-F238E27FC236}">
                <a16:creationId xmlns:a16="http://schemas.microsoft.com/office/drawing/2014/main" id="{6FCF814B-B4CF-475D-8954-80F8CB90477D}"/>
              </a:ext>
            </a:extLst>
          </p:cNvPr>
          <p:cNvSpPr txBox="1">
            <a:spLocks noChangeArrowheads="1"/>
          </p:cNvSpPr>
          <p:nvPr/>
        </p:nvSpPr>
        <p:spPr>
          <a:xfrm>
            <a:off x="448811" y="1428790"/>
            <a:ext cx="11396444"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altLang="en-US" sz="2400" dirty="0"/>
          </a:p>
          <a:p>
            <a:pPr marL="0" indent="0">
              <a:lnSpc>
                <a:spcPct val="80000"/>
              </a:lnSpc>
              <a:buNone/>
            </a:pPr>
            <a:r>
              <a:rPr lang="en-US" altLang="en-US" sz="2400" dirty="0"/>
              <a:t>The Kansas County Extension Council Law first passed in 1951.</a:t>
            </a:r>
          </a:p>
          <a:p>
            <a:pPr>
              <a:lnSpc>
                <a:spcPct val="80000"/>
              </a:lnSpc>
            </a:pPr>
            <a:endParaRPr lang="en-US" altLang="en-US" sz="2400" dirty="0"/>
          </a:p>
          <a:p>
            <a:pPr>
              <a:lnSpc>
                <a:spcPct val="80000"/>
              </a:lnSpc>
            </a:pPr>
            <a:r>
              <a:rPr lang="en-US" altLang="en-US" sz="2400" dirty="0"/>
              <a:t>Allows for extension councils to organize for the purpose of giving instruction in:</a:t>
            </a:r>
          </a:p>
          <a:p>
            <a:pPr lvl="1">
              <a:lnSpc>
                <a:spcPct val="80000"/>
              </a:lnSpc>
            </a:pPr>
            <a:r>
              <a:rPr lang="en-US" altLang="en-US" sz="2000" dirty="0"/>
              <a:t>agriculture </a:t>
            </a:r>
          </a:p>
          <a:p>
            <a:pPr lvl="1">
              <a:lnSpc>
                <a:spcPct val="80000"/>
              </a:lnSpc>
            </a:pPr>
            <a:r>
              <a:rPr lang="en-US" altLang="en-US" sz="2000" dirty="0"/>
              <a:t>marketing </a:t>
            </a:r>
          </a:p>
          <a:p>
            <a:pPr lvl="1">
              <a:lnSpc>
                <a:spcPct val="80000"/>
              </a:lnSpc>
            </a:pPr>
            <a:r>
              <a:rPr lang="en-US" altLang="en-US" sz="2000" dirty="0"/>
              <a:t>family and consumer sciences </a:t>
            </a:r>
          </a:p>
          <a:p>
            <a:pPr lvl="1">
              <a:lnSpc>
                <a:spcPct val="80000"/>
              </a:lnSpc>
            </a:pPr>
            <a:r>
              <a:rPr lang="en-US" altLang="en-US" sz="2000" dirty="0"/>
              <a:t>4-H youth development </a:t>
            </a:r>
          </a:p>
          <a:p>
            <a:pPr lvl="1">
              <a:lnSpc>
                <a:spcPct val="80000"/>
              </a:lnSpc>
            </a:pPr>
            <a:r>
              <a:rPr lang="en-US" altLang="en-US" sz="2000" dirty="0"/>
              <a:t>community and resource development</a:t>
            </a:r>
          </a:p>
          <a:p>
            <a:pPr lvl="1">
              <a:lnSpc>
                <a:spcPct val="80000"/>
              </a:lnSpc>
            </a:pPr>
            <a:r>
              <a:rPr lang="en-US" altLang="en-US" sz="2000" dirty="0"/>
              <a:t>economic development initiatives</a:t>
            </a:r>
          </a:p>
          <a:p>
            <a:pPr marL="457200" lvl="1" indent="0">
              <a:lnSpc>
                <a:spcPct val="80000"/>
              </a:lnSpc>
              <a:buNone/>
            </a:pPr>
            <a:r>
              <a:rPr lang="en-US" altLang="en-US" sz="2000" dirty="0"/>
              <a:t> </a:t>
            </a:r>
          </a:p>
          <a:p>
            <a:pPr marL="457200" lvl="1" indent="0">
              <a:lnSpc>
                <a:spcPct val="80000"/>
              </a:lnSpc>
              <a:buNone/>
            </a:pPr>
            <a:r>
              <a:rPr lang="en-US" altLang="en-US" sz="2000" dirty="0"/>
              <a:t>(See Handbook for County Extension Councils and District Governing Bodies)</a:t>
            </a:r>
          </a:p>
          <a:p>
            <a:pPr lvl="1">
              <a:lnSpc>
                <a:spcPct val="80000"/>
              </a:lnSpc>
            </a:pPr>
            <a:endParaRPr lang="en-US" altLang="en-US" sz="2000" dirty="0"/>
          </a:p>
          <a:p>
            <a:pPr>
              <a:lnSpc>
                <a:spcPct val="80000"/>
              </a:lnSpc>
              <a:buFontTx/>
              <a:buNone/>
            </a:pPr>
            <a:endParaRPr lang="en-US" altLang="en-US" sz="2000" dirty="0"/>
          </a:p>
        </p:txBody>
      </p:sp>
    </p:spTree>
    <p:extLst>
      <p:ext uri="{BB962C8B-B14F-4D97-AF65-F5344CB8AC3E}">
        <p14:creationId xmlns:p14="http://schemas.microsoft.com/office/powerpoint/2010/main" val="391490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Law--Programs</a:t>
            </a:r>
          </a:p>
        </p:txBody>
      </p:sp>
      <p:sp>
        <p:nvSpPr>
          <p:cNvPr id="4" name="Rectangle 3">
            <a:extLst>
              <a:ext uri="{FF2B5EF4-FFF2-40B4-BE49-F238E27FC236}">
                <a16:creationId xmlns:a16="http://schemas.microsoft.com/office/drawing/2014/main" id="{99910909-95D3-4F28-8A66-8A0C11E72024}"/>
              </a:ext>
            </a:extLst>
          </p:cNvPr>
          <p:cNvSpPr txBox="1">
            <a:spLocks noChangeArrowheads="1"/>
          </p:cNvSpPr>
          <p:nvPr/>
        </p:nvSpPr>
        <p:spPr>
          <a:xfrm>
            <a:off x="457199" y="1828800"/>
            <a:ext cx="11253831"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Program development committees study community needs and recommend priority programs.</a:t>
            </a:r>
          </a:p>
          <a:p>
            <a:pPr marL="0" indent="0">
              <a:buNone/>
            </a:pPr>
            <a:r>
              <a:rPr lang="en-US" altLang="en-US" dirty="0"/>
              <a:t>	Expanded membership (non-voting)-for representation that might not      	already be on the PDC. </a:t>
            </a:r>
          </a:p>
          <a:p>
            <a:endParaRPr lang="en-US" altLang="en-US" dirty="0"/>
          </a:p>
          <a:p>
            <a:pPr marL="0" indent="0">
              <a:buNone/>
            </a:pPr>
            <a:r>
              <a:rPr lang="en-US" altLang="en-US" dirty="0"/>
              <a:t>The extension board and the Director of Extension’s Representative approve the action plans that are to be implemented by extension agents.</a:t>
            </a:r>
          </a:p>
        </p:txBody>
      </p:sp>
    </p:spTree>
    <p:extLst>
      <p:ext uri="{BB962C8B-B14F-4D97-AF65-F5344CB8AC3E}">
        <p14:creationId xmlns:p14="http://schemas.microsoft.com/office/powerpoint/2010/main" val="408527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Law--Agents</a:t>
            </a:r>
          </a:p>
        </p:txBody>
      </p:sp>
      <p:sp>
        <p:nvSpPr>
          <p:cNvPr id="5" name="Rectangle 3">
            <a:extLst>
              <a:ext uri="{FF2B5EF4-FFF2-40B4-BE49-F238E27FC236}">
                <a16:creationId xmlns:a16="http://schemas.microsoft.com/office/drawing/2014/main" id="{3D72F7E9-F22C-4DB1-B842-129548DF0264}"/>
              </a:ext>
            </a:extLst>
          </p:cNvPr>
          <p:cNvSpPr txBox="1">
            <a:spLocks noChangeArrowheads="1"/>
          </p:cNvSpPr>
          <p:nvPr/>
        </p:nvSpPr>
        <p:spPr>
          <a:xfrm>
            <a:off x="457200" y="1905000"/>
            <a:ext cx="1095182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Extension Agents are jointly hired and are responsible to the local Board and Kansas State University.</a:t>
            </a:r>
          </a:p>
          <a:p>
            <a:endParaRPr lang="en-US" altLang="en-US" dirty="0"/>
          </a:p>
          <a:p>
            <a:pPr marL="0" indent="0">
              <a:buNone/>
            </a:pPr>
            <a:r>
              <a:rPr lang="en-US" altLang="en-US" dirty="0"/>
              <a:t>The University contributes salary and benefit dollars for each agent.</a:t>
            </a:r>
          </a:p>
          <a:p>
            <a:endParaRPr lang="en-US" altLang="en-US" dirty="0"/>
          </a:p>
          <a:p>
            <a:pPr marL="0" indent="0">
              <a:buNone/>
            </a:pPr>
            <a:r>
              <a:rPr lang="en-US" altLang="en-US" dirty="0"/>
              <a:t>The Board and the Director of Extension’s Representative annually evaluate the performance of the agents </a:t>
            </a:r>
          </a:p>
        </p:txBody>
      </p:sp>
    </p:spTree>
    <p:extLst>
      <p:ext uri="{BB962C8B-B14F-4D97-AF65-F5344CB8AC3E}">
        <p14:creationId xmlns:p14="http://schemas.microsoft.com/office/powerpoint/2010/main" val="319841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Law--Budget</a:t>
            </a:r>
          </a:p>
        </p:txBody>
      </p:sp>
      <p:sp>
        <p:nvSpPr>
          <p:cNvPr id="4" name="Rectangle 3">
            <a:extLst>
              <a:ext uri="{FF2B5EF4-FFF2-40B4-BE49-F238E27FC236}">
                <a16:creationId xmlns:a16="http://schemas.microsoft.com/office/drawing/2014/main" id="{2BA1A2F1-A3CB-40C9-ADF0-4D4B5A9AB12B}"/>
              </a:ext>
            </a:extLst>
          </p:cNvPr>
          <p:cNvSpPr txBox="1">
            <a:spLocks noChangeArrowheads="1"/>
          </p:cNvSpPr>
          <p:nvPr/>
        </p:nvSpPr>
        <p:spPr>
          <a:xfrm>
            <a:off x="423643" y="1259048"/>
            <a:ext cx="10876327" cy="45259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pPr marL="0" indent="0">
              <a:buNone/>
            </a:pPr>
            <a:r>
              <a:rPr lang="en-US" altLang="en-US" dirty="0"/>
              <a:t>Annual budget is adopted in the spring and early summer by extension board and extension director’s representative.</a:t>
            </a:r>
          </a:p>
          <a:p>
            <a:endParaRPr lang="en-US" altLang="en-US" dirty="0"/>
          </a:p>
          <a:p>
            <a:pPr marL="0" indent="0">
              <a:buNone/>
            </a:pPr>
            <a:r>
              <a:rPr lang="en-US" altLang="en-US" dirty="0"/>
              <a:t>Proposed extension council budget for an independent county is submitted to county commissioners by July 15 for funding. Commission does occasionally request earlier.</a:t>
            </a:r>
          </a:p>
          <a:p>
            <a:endParaRPr lang="en-US" altLang="en-US" dirty="0"/>
          </a:p>
          <a:p>
            <a:pPr marL="0" indent="0">
              <a:buNone/>
            </a:pPr>
            <a:r>
              <a:rPr lang="en-US" altLang="en-US" dirty="0"/>
              <a:t>District governing bodies must develop, approve and file budgets by August 25. Publication and public hearings are required.</a:t>
            </a:r>
          </a:p>
          <a:p>
            <a:pPr marL="0" indent="0">
              <a:buNone/>
            </a:pPr>
            <a:endParaRPr lang="en-US" altLang="en-US" dirty="0"/>
          </a:p>
          <a:p>
            <a:pPr marL="0" indent="0">
              <a:buNone/>
            </a:pPr>
            <a:r>
              <a:rPr lang="en-US" altLang="en-US" dirty="0"/>
              <a:t>Adjustments are made as necessary and an annual budget is determined for the following calendar year. </a:t>
            </a:r>
          </a:p>
        </p:txBody>
      </p:sp>
    </p:spTree>
    <p:extLst>
      <p:ext uri="{BB962C8B-B14F-4D97-AF65-F5344CB8AC3E}">
        <p14:creationId xmlns:p14="http://schemas.microsoft.com/office/powerpoint/2010/main" val="214441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Law--Expenditures</a:t>
            </a:r>
          </a:p>
        </p:txBody>
      </p:sp>
      <p:sp>
        <p:nvSpPr>
          <p:cNvPr id="5" name="Rectangle 3">
            <a:extLst>
              <a:ext uri="{FF2B5EF4-FFF2-40B4-BE49-F238E27FC236}">
                <a16:creationId xmlns:a16="http://schemas.microsoft.com/office/drawing/2014/main" id="{C7E06296-A144-49D7-BEE2-EDA1BAE6297E}"/>
              </a:ext>
            </a:extLst>
          </p:cNvPr>
          <p:cNvSpPr txBox="1">
            <a:spLocks noChangeArrowheads="1"/>
          </p:cNvSpPr>
          <p:nvPr/>
        </p:nvSpPr>
        <p:spPr>
          <a:xfrm>
            <a:off x="624980" y="2088858"/>
            <a:ext cx="1078404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All accounts and all expenditures of funds of the local extension unit, from whatever source derived, are subject to the approval of:</a:t>
            </a:r>
          </a:p>
          <a:p>
            <a:pPr lvl="1"/>
            <a:r>
              <a:rPr lang="en-US" altLang="en-US" dirty="0"/>
              <a:t>The extension board or governing body</a:t>
            </a:r>
          </a:p>
          <a:p>
            <a:pPr lvl="1"/>
            <a:r>
              <a:rPr lang="en-US" altLang="en-US" dirty="0"/>
              <a:t>The Director of Extension, Kansas State University</a:t>
            </a:r>
          </a:p>
        </p:txBody>
      </p:sp>
    </p:spTree>
    <p:extLst>
      <p:ext uri="{BB962C8B-B14F-4D97-AF65-F5344CB8AC3E}">
        <p14:creationId xmlns:p14="http://schemas.microsoft.com/office/powerpoint/2010/main" val="377154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Law--Districts</a:t>
            </a:r>
          </a:p>
        </p:txBody>
      </p:sp>
      <p:sp>
        <p:nvSpPr>
          <p:cNvPr id="4" name="Rectangle 3">
            <a:extLst>
              <a:ext uri="{FF2B5EF4-FFF2-40B4-BE49-F238E27FC236}">
                <a16:creationId xmlns:a16="http://schemas.microsoft.com/office/drawing/2014/main" id="{3B71695D-08FD-4A5B-9A67-87A06A4FC2DC}"/>
              </a:ext>
            </a:extLst>
          </p:cNvPr>
          <p:cNvSpPr txBox="1">
            <a:spLocks noChangeArrowheads="1"/>
          </p:cNvSpPr>
          <p:nvPr/>
        </p:nvSpPr>
        <p:spPr>
          <a:xfrm>
            <a:off x="398476" y="1663683"/>
            <a:ext cx="11035717" cy="332776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000" dirty="0"/>
          </a:p>
          <a:p>
            <a:pPr marL="0" indent="0">
              <a:buNone/>
            </a:pPr>
            <a:r>
              <a:rPr lang="en-US" altLang="en-US" sz="3000" dirty="0"/>
              <a:t>The Extension District Law was passed in 1991. The law allows two or more extension councils to form an extension district or allows an independent county join an existing district. </a:t>
            </a:r>
          </a:p>
          <a:p>
            <a:endParaRPr lang="en-US" altLang="en-US" sz="3000" dirty="0"/>
          </a:p>
          <a:p>
            <a:pPr marL="0" indent="0">
              <a:buNone/>
            </a:pPr>
            <a:r>
              <a:rPr lang="en-US" altLang="en-US" sz="3000" dirty="0"/>
              <a:t>Primary objectives for districting include improved efficiency, effectiveness, and sustainability.</a:t>
            </a:r>
          </a:p>
          <a:p>
            <a:endParaRPr lang="en-US" altLang="en-US" sz="3000" dirty="0"/>
          </a:p>
          <a:p>
            <a:pPr marL="0" indent="0">
              <a:buNone/>
            </a:pPr>
            <a:r>
              <a:rPr lang="en-US" altLang="en-US" sz="3000" dirty="0"/>
              <a:t>Each extension district is a taxing subdivision of the State of Kansas.</a:t>
            </a:r>
          </a:p>
        </p:txBody>
      </p:sp>
    </p:spTree>
    <p:extLst>
      <p:ext uri="{BB962C8B-B14F-4D97-AF65-F5344CB8AC3E}">
        <p14:creationId xmlns:p14="http://schemas.microsoft.com/office/powerpoint/2010/main" val="288888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Memorandum of Understanding</a:t>
            </a:r>
          </a:p>
        </p:txBody>
      </p:sp>
      <p:sp>
        <p:nvSpPr>
          <p:cNvPr id="6" name="TextBox 5">
            <a:extLst>
              <a:ext uri="{FF2B5EF4-FFF2-40B4-BE49-F238E27FC236}">
                <a16:creationId xmlns:a16="http://schemas.microsoft.com/office/drawing/2014/main" id="{BC225AE7-CE12-47F7-9306-2015003B1CD6}"/>
              </a:ext>
            </a:extLst>
          </p:cNvPr>
          <p:cNvSpPr txBox="1"/>
          <p:nvPr/>
        </p:nvSpPr>
        <p:spPr>
          <a:xfrm>
            <a:off x="6017703" y="4567588"/>
            <a:ext cx="4560813" cy="646331"/>
          </a:xfrm>
          <a:prstGeom prst="rect">
            <a:avLst/>
          </a:prstGeom>
          <a:noFill/>
        </p:spPr>
        <p:txBody>
          <a:bodyPr wrap="square">
            <a:spAutoFit/>
          </a:bodyPr>
          <a:lstStyle/>
          <a:p>
            <a:pPr>
              <a:buFontTx/>
              <a:buNone/>
              <a:defRPr/>
            </a:pPr>
            <a:r>
              <a:rPr lang="en-US" altLang="en-US" dirty="0"/>
              <a:t>(See Handbook for County Extension Councils and District Governing Bodies)</a:t>
            </a:r>
          </a:p>
        </p:txBody>
      </p:sp>
      <p:sp>
        <p:nvSpPr>
          <p:cNvPr id="7" name="TextBox 6">
            <a:extLst>
              <a:ext uri="{FF2B5EF4-FFF2-40B4-BE49-F238E27FC236}">
                <a16:creationId xmlns:a16="http://schemas.microsoft.com/office/drawing/2014/main" id="{5BF3AD73-1EB5-442F-9707-3C9110088CB8}"/>
              </a:ext>
            </a:extLst>
          </p:cNvPr>
          <p:cNvSpPr txBox="1"/>
          <p:nvPr/>
        </p:nvSpPr>
        <p:spPr>
          <a:xfrm>
            <a:off x="6017704" y="1977319"/>
            <a:ext cx="4560813" cy="1815882"/>
          </a:xfrm>
          <a:prstGeom prst="rect">
            <a:avLst/>
          </a:prstGeom>
          <a:noFill/>
        </p:spPr>
        <p:txBody>
          <a:bodyPr wrap="square" rtlCol="0">
            <a:spAutoFit/>
          </a:bodyPr>
          <a:lstStyle/>
          <a:p>
            <a:r>
              <a:rPr lang="en-US" sz="2800" dirty="0"/>
              <a:t>This document outlines the division of responsibilities between K-State Extension and the local extension unit.</a:t>
            </a:r>
          </a:p>
        </p:txBody>
      </p:sp>
      <p:pic>
        <p:nvPicPr>
          <p:cNvPr id="11" name="Picture 10">
            <a:extLst>
              <a:ext uri="{FF2B5EF4-FFF2-40B4-BE49-F238E27FC236}">
                <a16:creationId xmlns:a16="http://schemas.microsoft.com/office/drawing/2014/main" id="{A04698D0-2F2B-4B51-94BB-B960CCADFA80}"/>
              </a:ext>
            </a:extLst>
          </p:cNvPr>
          <p:cNvPicPr>
            <a:picLocks noChangeAspect="1"/>
          </p:cNvPicPr>
          <p:nvPr/>
        </p:nvPicPr>
        <p:blipFill>
          <a:blip r:embed="rId3">
            <a:extLst>
              <a:ext uri="{28A0092B-C50C-407E-A947-70E740481C1C}">
                <a14:useLocalDpi xmlns:a14="http://schemas.microsoft.com/office/drawing/2010/main" val="0"/>
              </a:ext>
            </a:extLst>
          </a:blip>
          <a:srcRect l="855" r="855"/>
          <a:stretch/>
        </p:blipFill>
        <p:spPr>
          <a:xfrm>
            <a:off x="1210235" y="1714231"/>
            <a:ext cx="3747659" cy="4934275"/>
          </a:xfrm>
          <a:prstGeom prst="rect">
            <a:avLst/>
          </a:prstGeom>
        </p:spPr>
      </p:pic>
    </p:spTree>
    <p:extLst>
      <p:ext uri="{BB962C8B-B14F-4D97-AF65-F5344CB8AC3E}">
        <p14:creationId xmlns:p14="http://schemas.microsoft.com/office/powerpoint/2010/main" val="332905676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512888"/>
      </a:dk2>
      <a:lt2>
        <a:srgbClr val="C7A2E3"/>
      </a:lt2>
      <a:accent1>
        <a:srgbClr val="512888"/>
      </a:accent1>
      <a:accent2>
        <a:srgbClr val="9B57D3"/>
      </a:accent2>
      <a:accent3>
        <a:srgbClr val="381653"/>
      </a:accent3>
      <a:accent4>
        <a:srgbClr val="665EB8"/>
      </a:accent4>
      <a:accent5>
        <a:srgbClr val="FFFFFF"/>
      </a:accent5>
      <a:accent6>
        <a:srgbClr val="EBDDF6"/>
      </a:accent6>
      <a:hlink>
        <a:srgbClr val="E0DEF0"/>
      </a:hlink>
      <a:folHlink>
        <a:srgbClr val="C1BE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Leadership Series" id="{F0DBDD70-A53F-445F-9E5D-72DB57B4FD27}" vid="{45D3FE8D-34A5-4C5F-9BBF-8069A0E8E9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Board Leadership Series</Template>
  <TotalTime>190</TotalTime>
  <Words>2288</Words>
  <Application>Microsoft Office PowerPoint</Application>
  <PresentationFormat>Widescreen</PresentationFormat>
  <Paragraphs>221</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The Extension Board Organizational Meeting</vt:lpstr>
      <vt:lpstr>Items to Review</vt:lpstr>
      <vt:lpstr>Kansas Extension Law</vt:lpstr>
      <vt:lpstr>Kansas Extension Law--Programs</vt:lpstr>
      <vt:lpstr>Kansas Extension Law--Agents</vt:lpstr>
      <vt:lpstr>Kansas Extension Law--Budget</vt:lpstr>
      <vt:lpstr>Kansas Extension Law--Expenditures</vt:lpstr>
      <vt:lpstr>Kansas Extension Law--Districts</vt:lpstr>
      <vt:lpstr>Memorandum of Understanding</vt:lpstr>
      <vt:lpstr>Extension Board Member Position Description</vt:lpstr>
      <vt:lpstr>Extension Board Member Position Description</vt:lpstr>
      <vt:lpstr>Equal Access</vt:lpstr>
      <vt:lpstr>Kansas Open Meetings Act</vt:lpstr>
      <vt:lpstr>Public Participation in Meetings</vt:lpstr>
      <vt:lpstr>Executive Sessions</vt:lpstr>
      <vt:lpstr>Executive Sessions</vt:lpstr>
      <vt:lpstr>Kansas Open Records Act</vt:lpstr>
      <vt:lpstr>Grant Policy and Approval Process</vt:lpstr>
      <vt:lpstr>GAAP Waiver Procedures</vt:lpstr>
      <vt:lpstr>Office and Personnel Policy</vt:lpstr>
      <vt:lpstr>Knowing Your Agents</vt:lpstr>
      <vt:lpstr>Professional Scheduling Policy</vt:lpstr>
      <vt:lpstr>Board Organizational Meeting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BoardOrganizationalMeetingPP</dc:title>
  <dc:creator>Jennifer Wilson</dc:creator>
  <cp:lastModifiedBy>Penny Adams</cp:lastModifiedBy>
  <cp:revision>16</cp:revision>
  <dcterms:created xsi:type="dcterms:W3CDTF">2022-04-22T16:52:01Z</dcterms:created>
  <dcterms:modified xsi:type="dcterms:W3CDTF">2026-01-28T17:40:42Z</dcterms:modified>
</cp:coreProperties>
</file>